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23"/>
  </p:notesMasterIdLst>
  <p:sldIdLst>
    <p:sldId id="256" r:id="rId5"/>
    <p:sldId id="313" r:id="rId6"/>
    <p:sldId id="309" r:id="rId7"/>
    <p:sldId id="295" r:id="rId8"/>
    <p:sldId id="296" r:id="rId9"/>
    <p:sldId id="268" r:id="rId10"/>
    <p:sldId id="298" r:id="rId11"/>
    <p:sldId id="300" r:id="rId12"/>
    <p:sldId id="270" r:id="rId13"/>
    <p:sldId id="311" r:id="rId14"/>
    <p:sldId id="301" r:id="rId15"/>
    <p:sldId id="297" r:id="rId16"/>
    <p:sldId id="291" r:id="rId17"/>
    <p:sldId id="292" r:id="rId18"/>
    <p:sldId id="293" r:id="rId19"/>
    <p:sldId id="288" r:id="rId20"/>
    <p:sldId id="285" r:id="rId21"/>
    <p:sldId id="312" r:id="rId22"/>
  </p:sldIdLst>
  <p:sldSz cx="12192000" cy="6858000"/>
  <p:notesSz cx="9926638"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513BD-E370-4200-AA9A-5E72ACD7ABE1}" v="5" dt="2026-01-13T06:54:33.19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2361" autoAdjust="0"/>
  </p:normalViewPr>
  <p:slideViewPr>
    <p:cSldViewPr snapToGrid="0">
      <p:cViewPr varScale="1">
        <p:scale>
          <a:sx n="52" d="100"/>
          <a:sy n="52" d="100"/>
        </p:scale>
        <p:origin x="936" y="48"/>
      </p:cViewPr>
      <p:guideLst/>
    </p:cSldViewPr>
  </p:slideViewPr>
  <p:outlineViewPr>
    <p:cViewPr>
      <p:scale>
        <a:sx n="33" d="100"/>
        <a:sy n="33" d="100"/>
      </p:scale>
      <p:origin x="0" y="-1339"/>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1" d="100"/>
          <a:sy n="61" d="100"/>
        </p:scale>
        <p:origin x="3168"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Brun" userId="S::alice.brun@schule-wolhusen.ch::31360355-d87c-4d4b-8d03-535a16c9f9e1" providerId="AD" clId="Web-{89896223-15D8-9FA1-850C-3A2E3A3295F4}"/>
    <pc:docChg chg="delSld modSld">
      <pc:chgData name="Alice Brun" userId="S::alice.brun@schule-wolhusen.ch::31360355-d87c-4d4b-8d03-535a16c9f9e1" providerId="AD" clId="Web-{89896223-15D8-9FA1-850C-3A2E3A3295F4}" dt="2024-09-09T22:07:43.709" v="5"/>
      <pc:docMkLst>
        <pc:docMk/>
      </pc:docMkLst>
      <pc:sldChg chg="del">
        <pc:chgData name="Alice Brun" userId="S::alice.brun@schule-wolhusen.ch::31360355-d87c-4d4b-8d03-535a16c9f9e1" providerId="AD" clId="Web-{89896223-15D8-9FA1-850C-3A2E3A3295F4}" dt="2024-09-09T22:07:42.740" v="4"/>
        <pc:sldMkLst>
          <pc:docMk/>
          <pc:sldMk cId="3615232564" sldId="256"/>
        </pc:sldMkLst>
      </pc:sldChg>
      <pc:sldChg chg="del">
        <pc:chgData name="Alice Brun" userId="S::alice.brun@schule-wolhusen.ch::31360355-d87c-4d4b-8d03-535a16c9f9e1" providerId="AD" clId="Web-{89896223-15D8-9FA1-850C-3A2E3A3295F4}" dt="2024-09-09T22:07:10.162" v="3"/>
        <pc:sldMkLst>
          <pc:docMk/>
          <pc:sldMk cId="1204611593" sldId="267"/>
        </pc:sldMkLst>
      </pc:sldChg>
      <pc:sldChg chg="del">
        <pc:chgData name="Alice Brun" userId="S::alice.brun@schule-wolhusen.ch::31360355-d87c-4d4b-8d03-535a16c9f9e1" providerId="AD" clId="Web-{89896223-15D8-9FA1-850C-3A2E3A3295F4}" dt="2024-09-09T22:07:43.709" v="5"/>
        <pc:sldMkLst>
          <pc:docMk/>
          <pc:sldMk cId="4245045397" sldId="271"/>
        </pc:sldMkLst>
      </pc:sldChg>
      <pc:sldChg chg="del">
        <pc:chgData name="Alice Brun" userId="S::alice.brun@schule-wolhusen.ch::31360355-d87c-4d4b-8d03-535a16c9f9e1" providerId="AD" clId="Web-{89896223-15D8-9FA1-850C-3A2E3A3295F4}" dt="2024-09-09T22:07:04.458" v="1"/>
        <pc:sldMkLst>
          <pc:docMk/>
          <pc:sldMk cId="3595671193" sldId="285"/>
        </pc:sldMkLst>
      </pc:sldChg>
      <pc:sldChg chg="modSp">
        <pc:chgData name="Alice Brun" userId="S::alice.brun@schule-wolhusen.ch::31360355-d87c-4d4b-8d03-535a16c9f9e1" providerId="AD" clId="Web-{89896223-15D8-9FA1-850C-3A2E3A3295F4}" dt="2024-09-09T22:05:59.988" v="0" actId="14100"/>
        <pc:sldMkLst>
          <pc:docMk/>
          <pc:sldMk cId="3765473040" sldId="294"/>
        </pc:sldMkLst>
      </pc:sldChg>
      <pc:sldChg chg="del">
        <pc:chgData name="Alice Brun" userId="S::alice.brun@schule-wolhusen.ch::31360355-d87c-4d4b-8d03-535a16c9f9e1" providerId="AD" clId="Web-{89896223-15D8-9FA1-850C-3A2E3A3295F4}" dt="2024-09-09T22:07:05.802" v="2"/>
        <pc:sldMkLst>
          <pc:docMk/>
          <pc:sldMk cId="3500989413" sldId="299"/>
        </pc:sldMkLst>
      </pc:sldChg>
    </pc:docChg>
  </pc:docChgLst>
  <pc:docChgLst>
    <pc:chgData name="Stefanie Kaiser" userId="aaf4366e-9f4d-4821-b8c5-2daca64f71bb" providerId="ADAL" clId="{E5D513BD-E370-4200-AA9A-5E72ACD7ABE1}"/>
    <pc:docChg chg="custSel addSld modSld sldOrd">
      <pc:chgData name="Stefanie Kaiser" userId="aaf4366e-9f4d-4821-b8c5-2daca64f71bb" providerId="ADAL" clId="{E5D513BD-E370-4200-AA9A-5E72ACD7ABE1}" dt="2026-01-13T06:55:17.935" v="1753" actId="20577"/>
      <pc:docMkLst>
        <pc:docMk/>
      </pc:docMkLst>
      <pc:sldChg chg="modNotesTx">
        <pc:chgData name="Stefanie Kaiser" userId="aaf4366e-9f4d-4821-b8c5-2daca64f71bb" providerId="ADAL" clId="{E5D513BD-E370-4200-AA9A-5E72ACD7ABE1}" dt="2026-01-12T06:08:57.329" v="1253" actId="20577"/>
        <pc:sldMkLst>
          <pc:docMk/>
          <pc:sldMk cId="3615232564" sldId="256"/>
        </pc:sldMkLst>
      </pc:sldChg>
      <pc:sldChg chg="delSp modSp mod modNotesTx">
        <pc:chgData name="Stefanie Kaiser" userId="aaf4366e-9f4d-4821-b8c5-2daca64f71bb" providerId="ADAL" clId="{E5D513BD-E370-4200-AA9A-5E72ACD7ABE1}" dt="2026-01-12T06:11:04.158" v="1565" actId="1076"/>
        <pc:sldMkLst>
          <pc:docMk/>
          <pc:sldMk cId="2950344428" sldId="268"/>
        </pc:sldMkLst>
        <pc:picChg chg="mod">
          <ac:chgData name="Stefanie Kaiser" userId="aaf4366e-9f4d-4821-b8c5-2daca64f71bb" providerId="ADAL" clId="{E5D513BD-E370-4200-AA9A-5E72ACD7ABE1}" dt="2026-01-12T06:11:04.158" v="1565" actId="1076"/>
          <ac:picMkLst>
            <pc:docMk/>
            <pc:sldMk cId="2950344428" sldId="268"/>
            <ac:picMk id="4" creationId="{6E04D6E4-274D-DE45-31CE-086169185BF7}"/>
          </ac:picMkLst>
        </pc:picChg>
        <pc:picChg chg="del">
          <ac:chgData name="Stefanie Kaiser" userId="aaf4366e-9f4d-4821-b8c5-2daca64f71bb" providerId="ADAL" clId="{E5D513BD-E370-4200-AA9A-5E72ACD7ABE1}" dt="2026-01-12T06:11:02.651" v="1564" actId="21"/>
          <ac:picMkLst>
            <pc:docMk/>
            <pc:sldMk cId="2950344428" sldId="268"/>
            <ac:picMk id="9" creationId="{58A1CDB4-7902-1213-3231-BE678E67E6F5}"/>
          </ac:picMkLst>
        </pc:picChg>
      </pc:sldChg>
      <pc:sldChg chg="modNotesTx">
        <pc:chgData name="Stefanie Kaiser" userId="aaf4366e-9f4d-4821-b8c5-2daca64f71bb" providerId="ADAL" clId="{E5D513BD-E370-4200-AA9A-5E72ACD7ABE1}" dt="2026-01-12T06:00:30.766" v="94" actId="20577"/>
        <pc:sldMkLst>
          <pc:docMk/>
          <pc:sldMk cId="3532153757" sldId="270"/>
        </pc:sldMkLst>
      </pc:sldChg>
      <pc:sldChg chg="delSp modSp add mod ord setBg">
        <pc:chgData name="Stefanie Kaiser" userId="aaf4366e-9f4d-4821-b8c5-2daca64f71bb" providerId="ADAL" clId="{E5D513BD-E370-4200-AA9A-5E72ACD7ABE1}" dt="2026-01-13T06:55:17.935" v="1753" actId="20577"/>
        <pc:sldMkLst>
          <pc:docMk/>
          <pc:sldMk cId="3595671193" sldId="285"/>
        </pc:sldMkLst>
        <pc:spChg chg="mod">
          <ac:chgData name="Stefanie Kaiser" userId="aaf4366e-9f4d-4821-b8c5-2daca64f71bb" providerId="ADAL" clId="{E5D513BD-E370-4200-AA9A-5E72ACD7ABE1}" dt="2026-01-13T06:55:17.935" v="1753" actId="20577"/>
          <ac:spMkLst>
            <pc:docMk/>
            <pc:sldMk cId="3595671193" sldId="285"/>
            <ac:spMk id="5" creationId="{6C1A36C0-8567-75B7-2FCA-ADFFA6A8F412}"/>
          </ac:spMkLst>
        </pc:spChg>
        <pc:picChg chg="del">
          <ac:chgData name="Stefanie Kaiser" userId="aaf4366e-9f4d-4821-b8c5-2daca64f71bb" providerId="ADAL" clId="{E5D513BD-E370-4200-AA9A-5E72ACD7ABE1}" dt="2026-01-13T06:54:42.533" v="1720" actId="478"/>
          <ac:picMkLst>
            <pc:docMk/>
            <pc:sldMk cId="3595671193" sldId="285"/>
            <ac:picMk id="3" creationId="{8D845541-9166-7107-6085-41C5258CB4E9}"/>
          </ac:picMkLst>
        </pc:picChg>
      </pc:sldChg>
      <pc:sldChg chg="modSp mod modNotesTx">
        <pc:chgData name="Stefanie Kaiser" userId="aaf4366e-9f4d-4821-b8c5-2daca64f71bb" providerId="ADAL" clId="{E5D513BD-E370-4200-AA9A-5E72ACD7ABE1}" dt="2026-01-12T06:00:12.730" v="90" actId="20577"/>
        <pc:sldMkLst>
          <pc:docMk/>
          <pc:sldMk cId="1801606374" sldId="298"/>
        </pc:sldMkLst>
        <pc:spChg chg="mod">
          <ac:chgData name="Stefanie Kaiser" userId="aaf4366e-9f4d-4821-b8c5-2daca64f71bb" providerId="ADAL" clId="{E5D513BD-E370-4200-AA9A-5E72ACD7ABE1}" dt="2026-01-12T06:00:12.730" v="90" actId="20577"/>
          <ac:spMkLst>
            <pc:docMk/>
            <pc:sldMk cId="1801606374" sldId="298"/>
            <ac:spMk id="8" creationId="{3E142EDB-C589-49B7-C3B0-75069B54D0D4}"/>
          </ac:spMkLst>
        </pc:spChg>
      </pc:sldChg>
      <pc:sldChg chg="modNotesTx">
        <pc:chgData name="Stefanie Kaiser" userId="aaf4366e-9f4d-4821-b8c5-2daca64f71bb" providerId="ADAL" clId="{E5D513BD-E370-4200-AA9A-5E72ACD7ABE1}" dt="2026-01-12T06:25:00.032" v="1599" actId="20577"/>
        <pc:sldMkLst>
          <pc:docMk/>
          <pc:sldMk cId="975016516" sldId="301"/>
        </pc:sldMkLst>
      </pc:sldChg>
      <pc:sldChg chg="modNotesTx">
        <pc:chgData name="Stefanie Kaiser" userId="aaf4366e-9f4d-4821-b8c5-2daca64f71bb" providerId="ADAL" clId="{E5D513BD-E370-4200-AA9A-5E72ACD7ABE1}" dt="2026-01-12T05:58:43.408" v="79" actId="20577"/>
        <pc:sldMkLst>
          <pc:docMk/>
          <pc:sldMk cId="1054269962" sldId="309"/>
        </pc:sldMkLst>
      </pc:sldChg>
      <pc:sldChg chg="modSp mod modNotesTx">
        <pc:chgData name="Stefanie Kaiser" userId="aaf4366e-9f4d-4821-b8c5-2daca64f71bb" providerId="ADAL" clId="{E5D513BD-E370-4200-AA9A-5E72ACD7ABE1}" dt="2026-01-12T06:01:22.911" v="119" actId="20577"/>
        <pc:sldMkLst>
          <pc:docMk/>
          <pc:sldMk cId="1779879828" sldId="311"/>
        </pc:sldMkLst>
        <pc:spChg chg="mod">
          <ac:chgData name="Stefanie Kaiser" userId="aaf4366e-9f4d-4821-b8c5-2daca64f71bb" providerId="ADAL" clId="{E5D513BD-E370-4200-AA9A-5E72ACD7ABE1}" dt="2026-01-12T06:01:06.756" v="114" actId="20577"/>
          <ac:spMkLst>
            <pc:docMk/>
            <pc:sldMk cId="1779879828" sldId="311"/>
            <ac:spMk id="3" creationId="{71B2798C-4751-93D2-3021-DC8413938EC6}"/>
          </ac:spMkLst>
        </pc:spChg>
      </pc:sldChg>
      <pc:sldChg chg="addSp delSp modSp mod modNotesTx">
        <pc:chgData name="Stefanie Kaiser" userId="aaf4366e-9f4d-4821-b8c5-2daca64f71bb" providerId="ADAL" clId="{E5D513BD-E370-4200-AA9A-5E72ACD7ABE1}" dt="2026-01-12T06:15:24.858" v="1598" actId="20577"/>
        <pc:sldMkLst>
          <pc:docMk/>
          <pc:sldMk cId="1324583796" sldId="312"/>
        </pc:sldMkLst>
        <pc:graphicFrameChg chg="add del modGraphic">
          <ac:chgData name="Stefanie Kaiser" userId="aaf4366e-9f4d-4821-b8c5-2daca64f71bb" providerId="ADAL" clId="{E5D513BD-E370-4200-AA9A-5E72ACD7ABE1}" dt="2026-01-12T06:08:23.420" v="1121" actId="478"/>
          <ac:graphicFrameMkLst>
            <pc:docMk/>
            <pc:sldMk cId="1324583796" sldId="312"/>
            <ac:graphicFrameMk id="3" creationId="{D4A8E229-6673-9868-44BB-22020B9FB2B5}"/>
          </ac:graphicFrameMkLst>
        </pc:graphicFrameChg>
      </pc:sldChg>
      <pc:sldChg chg="addSp delSp modSp add mod ord">
        <pc:chgData name="Stefanie Kaiser" userId="aaf4366e-9f4d-4821-b8c5-2daca64f71bb" providerId="ADAL" clId="{E5D513BD-E370-4200-AA9A-5E72ACD7ABE1}" dt="2026-01-13T06:51:41.202" v="1639" actId="20577"/>
        <pc:sldMkLst>
          <pc:docMk/>
          <pc:sldMk cId="2466510076" sldId="313"/>
        </pc:sldMkLst>
        <pc:spChg chg="mod">
          <ac:chgData name="Stefanie Kaiser" userId="aaf4366e-9f4d-4821-b8c5-2daca64f71bb" providerId="ADAL" clId="{E5D513BD-E370-4200-AA9A-5E72ACD7ABE1}" dt="2026-01-12T06:09:21.464" v="1262" actId="20577"/>
          <ac:spMkLst>
            <pc:docMk/>
            <pc:sldMk cId="2466510076" sldId="313"/>
            <ac:spMk id="2" creationId="{F18C4BEC-8A5C-542A-1757-3799D9CA9B00}"/>
          </ac:spMkLst>
        </pc:spChg>
        <pc:spChg chg="mod">
          <ac:chgData name="Stefanie Kaiser" userId="aaf4366e-9f4d-4821-b8c5-2daca64f71bb" providerId="ADAL" clId="{E5D513BD-E370-4200-AA9A-5E72ACD7ABE1}" dt="2026-01-13T06:51:41.202" v="1639" actId="20577"/>
          <ac:spMkLst>
            <pc:docMk/>
            <pc:sldMk cId="2466510076" sldId="313"/>
            <ac:spMk id="3" creationId="{A673DEF0-8152-48A0-6C4C-E583DC049F94}"/>
          </ac:spMkLst>
        </pc:spChg>
        <pc:graphicFrameChg chg="del">
          <ac:chgData name="Stefanie Kaiser" userId="aaf4366e-9f4d-4821-b8c5-2daca64f71bb" providerId="ADAL" clId="{E5D513BD-E370-4200-AA9A-5E72ACD7ABE1}" dt="2026-01-12T06:10:05.908" v="1428" actId="478"/>
          <ac:graphicFrameMkLst>
            <pc:docMk/>
            <pc:sldMk cId="2466510076" sldId="313"/>
            <ac:graphicFrameMk id="5" creationId="{85E5415C-5B9D-2A4A-EA56-C01228F02CF9}"/>
          </ac:graphicFrameMkLst>
        </pc:graphicFrameChg>
        <pc:picChg chg="del">
          <ac:chgData name="Stefanie Kaiser" userId="aaf4366e-9f4d-4821-b8c5-2daca64f71bb" providerId="ADAL" clId="{E5D513BD-E370-4200-AA9A-5E72ACD7ABE1}" dt="2026-01-12T06:11:06.673" v="1566" actId="478"/>
          <ac:picMkLst>
            <pc:docMk/>
            <pc:sldMk cId="2466510076" sldId="313"/>
            <ac:picMk id="6" creationId="{0CF30498-509D-A34C-1454-341106DA341D}"/>
          </ac:picMkLst>
        </pc:picChg>
        <pc:picChg chg="del">
          <ac:chgData name="Stefanie Kaiser" userId="aaf4366e-9f4d-4821-b8c5-2daca64f71bb" providerId="ADAL" clId="{E5D513BD-E370-4200-AA9A-5E72ACD7ABE1}" dt="2026-01-12T06:11:07.050" v="1567" actId="478"/>
          <ac:picMkLst>
            <pc:docMk/>
            <pc:sldMk cId="2466510076" sldId="313"/>
            <ac:picMk id="8" creationId="{0FD45844-FD65-C831-DF4F-F61720EFE07F}"/>
          </ac:picMkLst>
        </pc:picChg>
        <pc:picChg chg="add mod">
          <ac:chgData name="Stefanie Kaiser" userId="aaf4366e-9f4d-4821-b8c5-2daca64f71bb" providerId="ADAL" clId="{E5D513BD-E370-4200-AA9A-5E72ACD7ABE1}" dt="2026-01-12T06:11:11.233" v="1571" actId="1076"/>
          <ac:picMkLst>
            <pc:docMk/>
            <pc:sldMk cId="2466510076" sldId="313"/>
            <ac:picMk id="9" creationId="{58A1CDB4-7902-1213-3231-BE678E67E6F5}"/>
          </ac:picMkLst>
        </pc:picChg>
      </pc:sldChg>
    </pc:docChg>
  </pc:docChgLst>
  <pc:docChgLst>
    <pc:chgData name="Stefanie Kaiser" userId="aaf4366e-9f4d-4821-b8c5-2daca64f71bb" providerId="ADAL" clId="{2B149401-FAD9-4BB0-BD20-8A35B894760A}"/>
    <pc:docChg chg="custSel addSld modSld sldOrd">
      <pc:chgData name="Stefanie Kaiser" userId="aaf4366e-9f4d-4821-b8c5-2daca64f71bb" providerId="ADAL" clId="{2B149401-FAD9-4BB0-BD20-8A35B894760A}" dt="2025-01-08T12:32:33.908" v="374" actId="20577"/>
      <pc:docMkLst>
        <pc:docMk/>
      </pc:docMkLst>
      <pc:sldChg chg="addSp modSp add mod ord">
        <pc:chgData name="Stefanie Kaiser" userId="aaf4366e-9f4d-4821-b8c5-2daca64f71bb" providerId="ADAL" clId="{2B149401-FAD9-4BB0-BD20-8A35B894760A}" dt="2025-01-08T12:31:35.106" v="284" actId="20577"/>
        <pc:sldMkLst>
          <pc:docMk/>
          <pc:sldMk cId="3615232564" sldId="256"/>
        </pc:sldMkLst>
      </pc:sldChg>
      <pc:sldChg chg="delSp modSp mod">
        <pc:chgData name="Stefanie Kaiser" userId="aaf4366e-9f4d-4821-b8c5-2daca64f71bb" providerId="ADAL" clId="{2B149401-FAD9-4BB0-BD20-8A35B894760A}" dt="2025-01-08T12:29:38.074" v="267" actId="1076"/>
        <pc:sldMkLst>
          <pc:docMk/>
          <pc:sldMk cId="2950344428" sldId="268"/>
        </pc:sldMkLst>
      </pc:sldChg>
      <pc:sldChg chg="addSp delSp modSp mod">
        <pc:chgData name="Stefanie Kaiser" userId="aaf4366e-9f4d-4821-b8c5-2daca64f71bb" providerId="ADAL" clId="{2B149401-FAD9-4BB0-BD20-8A35B894760A}" dt="2025-01-08T12:32:33.908" v="374" actId="20577"/>
        <pc:sldMkLst>
          <pc:docMk/>
          <pc:sldMk cId="1880126708" sldId="288"/>
        </pc:sldMkLst>
      </pc:sldChg>
      <pc:sldChg chg="modSp mod">
        <pc:chgData name="Stefanie Kaiser" userId="aaf4366e-9f4d-4821-b8c5-2daca64f71bb" providerId="ADAL" clId="{2B149401-FAD9-4BB0-BD20-8A35B894760A}" dt="2025-01-08T12:20:10.057" v="32" actId="20577"/>
        <pc:sldMkLst>
          <pc:docMk/>
          <pc:sldMk cId="1834727972" sldId="293"/>
        </pc:sldMkLst>
      </pc:sldChg>
      <pc:sldChg chg="delSp modSp mod">
        <pc:chgData name="Stefanie Kaiser" userId="aaf4366e-9f4d-4821-b8c5-2daca64f71bb" providerId="ADAL" clId="{2B149401-FAD9-4BB0-BD20-8A35B894760A}" dt="2025-01-08T12:28:49.330" v="258" actId="14100"/>
        <pc:sldMkLst>
          <pc:docMk/>
          <pc:sldMk cId="189626413" sldId="295"/>
        </pc:sldMkLst>
      </pc:sldChg>
      <pc:sldChg chg="addSp delSp modSp mod">
        <pc:chgData name="Stefanie Kaiser" userId="aaf4366e-9f4d-4821-b8c5-2daca64f71bb" providerId="ADAL" clId="{2B149401-FAD9-4BB0-BD20-8A35B894760A}" dt="2025-01-08T12:28:43.667" v="256" actId="1076"/>
        <pc:sldMkLst>
          <pc:docMk/>
          <pc:sldMk cId="1883482996" sldId="296"/>
        </pc:sldMkLst>
      </pc:sldChg>
      <pc:sldChg chg="delSp modSp mod">
        <pc:chgData name="Stefanie Kaiser" userId="aaf4366e-9f4d-4821-b8c5-2daca64f71bb" providerId="ADAL" clId="{2B149401-FAD9-4BB0-BD20-8A35B894760A}" dt="2025-01-08T12:30:35.051" v="271" actId="21"/>
        <pc:sldMkLst>
          <pc:docMk/>
          <pc:sldMk cId="3636028639" sldId="297"/>
        </pc:sldMkLst>
      </pc:sldChg>
      <pc:sldChg chg="addSp delSp modSp mod">
        <pc:chgData name="Stefanie Kaiser" userId="aaf4366e-9f4d-4821-b8c5-2daca64f71bb" providerId="ADAL" clId="{2B149401-FAD9-4BB0-BD20-8A35B894760A}" dt="2025-01-08T12:29:45.769" v="270" actId="1076"/>
        <pc:sldMkLst>
          <pc:docMk/>
          <pc:sldMk cId="1801606374" sldId="298"/>
        </pc:sldMkLst>
      </pc:sldChg>
    </pc:docChg>
  </pc:docChgLst>
  <pc:docChgLst>
    <pc:chgData name="Stefanie Kaiser" userId="aaf4366e-9f4d-4821-b8c5-2daca64f71bb" providerId="ADAL" clId="{43A978CB-AA90-490B-B979-BFC4A7CE7602}"/>
    <pc:docChg chg="custSel addSld delSld modSld">
      <pc:chgData name="Stefanie Kaiser" userId="aaf4366e-9f4d-4821-b8c5-2daca64f71bb" providerId="ADAL" clId="{43A978CB-AA90-490B-B979-BFC4A7CE7602}" dt="2025-12-12T12:44:23.441" v="385" actId="255"/>
      <pc:docMkLst>
        <pc:docMk/>
      </pc:docMkLst>
      <pc:sldChg chg="modSp mod">
        <pc:chgData name="Stefanie Kaiser" userId="aaf4366e-9f4d-4821-b8c5-2daca64f71bb" providerId="ADAL" clId="{43A978CB-AA90-490B-B979-BFC4A7CE7602}" dt="2025-12-12T12:44:23.441" v="385" actId="255"/>
        <pc:sldMkLst>
          <pc:docMk/>
          <pc:sldMk cId="3615232564" sldId="256"/>
        </pc:sldMkLst>
        <pc:spChg chg="mod">
          <ac:chgData name="Stefanie Kaiser" userId="aaf4366e-9f4d-4821-b8c5-2daca64f71bb" providerId="ADAL" clId="{43A978CB-AA90-490B-B979-BFC4A7CE7602}" dt="2025-12-12T12:44:23.441" v="385" actId="255"/>
          <ac:spMkLst>
            <pc:docMk/>
            <pc:sldMk cId="3615232564" sldId="256"/>
            <ac:spMk id="15" creationId="{82AFCF4C-7E9E-456B-9E55-A13CBB0EA4A4}"/>
          </ac:spMkLst>
        </pc:spChg>
      </pc:sldChg>
      <pc:sldChg chg="delSp modSp mod">
        <pc:chgData name="Stefanie Kaiser" userId="aaf4366e-9f4d-4821-b8c5-2daca64f71bb" providerId="ADAL" clId="{43A978CB-AA90-490B-B979-BFC4A7CE7602}" dt="2025-12-12T12:43:51.602" v="352" actId="1076"/>
        <pc:sldMkLst>
          <pc:docMk/>
          <pc:sldMk cId="1880126708" sldId="288"/>
        </pc:sldMkLst>
        <pc:spChg chg="mod">
          <ac:chgData name="Stefanie Kaiser" userId="aaf4366e-9f4d-4821-b8c5-2daca64f71bb" providerId="ADAL" clId="{43A978CB-AA90-490B-B979-BFC4A7CE7602}" dt="2025-12-12T12:42:02.159" v="175" actId="1076"/>
          <ac:spMkLst>
            <pc:docMk/>
            <pc:sldMk cId="1880126708" sldId="288"/>
            <ac:spMk id="4" creationId="{47316376-4368-DD2E-8505-9A3B580D4B26}"/>
          </ac:spMkLst>
        </pc:spChg>
        <pc:spChg chg="mod">
          <ac:chgData name="Stefanie Kaiser" userId="aaf4366e-9f4d-4821-b8c5-2daca64f71bb" providerId="ADAL" clId="{43A978CB-AA90-490B-B979-BFC4A7CE7602}" dt="2025-12-12T12:43:26.990" v="349" actId="1076"/>
          <ac:spMkLst>
            <pc:docMk/>
            <pc:sldMk cId="1880126708" sldId="288"/>
            <ac:spMk id="41" creationId="{707F949C-2861-A585-3609-0FEDC3FF058D}"/>
          </ac:spMkLst>
        </pc:spChg>
        <pc:picChg chg="mod">
          <ac:chgData name="Stefanie Kaiser" userId="aaf4366e-9f4d-4821-b8c5-2daca64f71bb" providerId="ADAL" clId="{43A978CB-AA90-490B-B979-BFC4A7CE7602}" dt="2025-12-12T12:43:51.602" v="352" actId="1076"/>
          <ac:picMkLst>
            <pc:docMk/>
            <pc:sldMk cId="1880126708" sldId="288"/>
            <ac:picMk id="10" creationId="{596362DB-ED90-4968-68E6-FD5E2F3AE1CD}"/>
          </ac:picMkLst>
        </pc:picChg>
      </pc:sldChg>
      <pc:sldChg chg="modSp mod">
        <pc:chgData name="Stefanie Kaiser" userId="aaf4366e-9f4d-4821-b8c5-2daca64f71bb" providerId="ADAL" clId="{43A978CB-AA90-490B-B979-BFC4A7CE7602}" dt="2025-12-12T12:38:15.948" v="23" actId="20577"/>
        <pc:sldMkLst>
          <pc:docMk/>
          <pc:sldMk cId="3230098826" sldId="291"/>
        </pc:sldMkLst>
        <pc:graphicFrameChg chg="modGraphic">
          <ac:chgData name="Stefanie Kaiser" userId="aaf4366e-9f4d-4821-b8c5-2daca64f71bb" providerId="ADAL" clId="{43A978CB-AA90-490B-B979-BFC4A7CE7602}" dt="2025-12-12T12:38:15.948" v="23" actId="20577"/>
          <ac:graphicFrameMkLst>
            <pc:docMk/>
            <pc:sldMk cId="3230098826" sldId="291"/>
            <ac:graphicFrameMk id="4" creationId="{DE841F97-C0B6-EEBE-61D4-9E715D667B99}"/>
          </ac:graphicFrameMkLst>
        </pc:graphicFrameChg>
      </pc:sldChg>
      <pc:sldChg chg="modSp new del mod">
        <pc:chgData name="Stefanie Kaiser" userId="aaf4366e-9f4d-4821-b8c5-2daca64f71bb" providerId="ADAL" clId="{43A978CB-AA90-490B-B979-BFC4A7CE7602}" dt="2025-12-12T12:41:20.389" v="119" actId="47"/>
        <pc:sldMkLst>
          <pc:docMk/>
          <pc:sldMk cId="335227503" sldId="312"/>
        </pc:sldMkLst>
      </pc:sldChg>
      <pc:sldChg chg="addSp delSp modSp add mod setBg">
        <pc:chgData name="Stefanie Kaiser" userId="aaf4366e-9f4d-4821-b8c5-2daca64f71bb" providerId="ADAL" clId="{43A978CB-AA90-490B-B979-BFC4A7CE7602}" dt="2025-12-12T12:43:55.122" v="353" actId="1076"/>
        <pc:sldMkLst>
          <pc:docMk/>
          <pc:sldMk cId="1324583796" sldId="312"/>
        </pc:sldMkLst>
        <pc:spChg chg="mod">
          <ac:chgData name="Stefanie Kaiser" userId="aaf4366e-9f4d-4821-b8c5-2daca64f71bb" providerId="ADAL" clId="{43A978CB-AA90-490B-B979-BFC4A7CE7602}" dt="2025-12-12T12:42:24.022" v="225" actId="20577"/>
          <ac:spMkLst>
            <pc:docMk/>
            <pc:sldMk cId="1324583796" sldId="312"/>
            <ac:spMk id="4" creationId="{9F65F1DF-172C-2B39-F151-CF766D629E43}"/>
          </ac:spMkLst>
        </pc:spChg>
        <pc:spChg chg="add mod">
          <ac:chgData name="Stefanie Kaiser" userId="aaf4366e-9f4d-4821-b8c5-2daca64f71bb" providerId="ADAL" clId="{43A978CB-AA90-490B-B979-BFC4A7CE7602}" dt="2025-12-12T12:43:13.916" v="348" actId="14100"/>
          <ac:spMkLst>
            <pc:docMk/>
            <pc:sldMk cId="1324583796" sldId="312"/>
            <ac:spMk id="6" creationId="{239B07AF-096B-E33B-44C6-FAA9A5F3CEB4}"/>
          </ac:spMkLst>
        </pc:spChg>
        <pc:picChg chg="mod">
          <ac:chgData name="Stefanie Kaiser" userId="aaf4366e-9f4d-4821-b8c5-2daca64f71bb" providerId="ADAL" clId="{43A978CB-AA90-490B-B979-BFC4A7CE7602}" dt="2025-12-12T12:43:55.122" v="353" actId="1076"/>
          <ac:picMkLst>
            <pc:docMk/>
            <pc:sldMk cId="1324583796" sldId="312"/>
            <ac:picMk id="8" creationId="{E4D5052A-E5E1-E6EE-73A7-C71E2E0C64E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CD9291-21C3-40BE-96A3-12C2FC3A90C3}"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de-DE"/>
        </a:p>
      </dgm:t>
    </dgm:pt>
    <dgm:pt modelId="{0F801B07-8F3E-4B22-BD6A-155BCECECBCB}">
      <dgm:prSet phldrT="[Text]" custT="1"/>
      <dgm:spPr>
        <a:effectLst>
          <a:outerShdw blurRad="50800" dist="38100" dir="16200000" rotWithShape="0">
            <a:prstClr val="black">
              <a:alpha val="40000"/>
            </a:prstClr>
          </a:outerShdw>
        </a:effectLst>
      </dgm:spPr>
      <dgm:t>
        <a:bodyPr/>
        <a:lstStyle/>
        <a:p>
          <a:pPr>
            <a:spcAft>
              <a:spcPts val="300"/>
            </a:spcAft>
          </a:pPr>
          <a:r>
            <a:rPr lang="de-DE" sz="1600" b="1" kern="1200" dirty="0">
              <a:solidFill>
                <a:srgbClr val="0070C0"/>
              </a:solidFill>
              <a:latin typeface="Gill Sans MT Light" panose="020B0302020104020203" pitchFamily="34" charset="0"/>
              <a:ea typeface="+mn-ea"/>
              <a:cs typeface="+mn-cs"/>
            </a:rPr>
            <a:t>Freiwilliger</a:t>
          </a:r>
          <a:r>
            <a:rPr lang="de-DE" sz="1400" b="1" kern="1200" baseline="0" dirty="0">
              <a:solidFill>
                <a:schemeClr val="accent6">
                  <a:lumMod val="50000"/>
                </a:schemeClr>
              </a:solidFill>
            </a:rPr>
            <a:t> </a:t>
          </a:r>
        </a:p>
        <a:p>
          <a:pPr>
            <a:spcAft>
              <a:spcPts val="300"/>
            </a:spcAft>
          </a:pPr>
          <a:r>
            <a:rPr lang="de-DE" sz="1600" b="1" kern="1200" dirty="0">
              <a:solidFill>
                <a:srgbClr val="0070C0"/>
              </a:solidFill>
              <a:latin typeface="Gill Sans MT Light" panose="020B0302020104020203" pitchFamily="34" charset="0"/>
              <a:ea typeface="+mn-ea"/>
              <a:cs typeface="+mn-cs"/>
            </a:rPr>
            <a:t>Kindergarten</a:t>
          </a:r>
        </a:p>
      </dgm:t>
    </dgm:pt>
    <dgm:pt modelId="{3080A9AA-256D-4DC8-A406-2CB57D87BDEA}" type="parTrans" cxnId="{9254207F-D091-41E7-AC79-42B68E26DD03}">
      <dgm:prSet/>
      <dgm:spPr/>
      <dgm:t>
        <a:bodyPr/>
        <a:lstStyle/>
        <a:p>
          <a:endParaRPr lang="de-DE"/>
        </a:p>
      </dgm:t>
    </dgm:pt>
    <dgm:pt modelId="{213F94AB-8648-4851-926A-DB54C76FBD0E}" type="sibTrans" cxnId="{9254207F-D091-41E7-AC79-42B68E26DD03}">
      <dgm:prSet/>
      <dgm:spPr/>
      <dgm:t>
        <a:bodyPr/>
        <a:lstStyle/>
        <a:p>
          <a:endParaRPr lang="de-DE"/>
        </a:p>
      </dgm:t>
    </dgm:pt>
    <dgm:pt modelId="{BBD0FF66-41AC-4819-A973-72A865938422}">
      <dgm:prSet phldrT="[Text]" custT="1"/>
      <dgm:spPr>
        <a:effectLst>
          <a:outerShdw blurRad="50800" dist="38100" dir="16200000" rotWithShape="0">
            <a:prstClr val="black">
              <a:alpha val="40000"/>
            </a:prstClr>
          </a:outerShdw>
        </a:effectLst>
      </dgm:spPr>
      <dgm:t>
        <a:bodyPr/>
        <a:lstStyle/>
        <a:p>
          <a:pPr>
            <a:lnSpc>
              <a:spcPct val="100000"/>
            </a:lnSpc>
            <a:spcAft>
              <a:spcPts val="300"/>
            </a:spcAft>
          </a:pPr>
          <a:r>
            <a:rPr lang="de-DE" sz="1600" b="1" kern="1200" dirty="0">
              <a:solidFill>
                <a:srgbClr val="0070C0"/>
              </a:solidFill>
              <a:latin typeface="Gill Sans MT Light" panose="020B0302020104020203" pitchFamily="34" charset="0"/>
              <a:ea typeface="+mn-ea"/>
              <a:cs typeface="+mn-cs"/>
            </a:rPr>
            <a:t>Obligatorischer</a:t>
          </a:r>
          <a:r>
            <a:rPr lang="de-DE" sz="1400" b="1" kern="1200" dirty="0">
              <a:solidFill>
                <a:schemeClr val="accent6">
                  <a:lumMod val="50000"/>
                </a:schemeClr>
              </a:solidFill>
            </a:rPr>
            <a:t> </a:t>
          </a:r>
        </a:p>
        <a:p>
          <a:pPr>
            <a:lnSpc>
              <a:spcPct val="100000"/>
            </a:lnSpc>
            <a:spcAft>
              <a:spcPts val="300"/>
            </a:spcAft>
          </a:pPr>
          <a:r>
            <a:rPr lang="de-DE" sz="1600" b="1" kern="1200" dirty="0">
              <a:solidFill>
                <a:srgbClr val="0070C0"/>
              </a:solidFill>
              <a:latin typeface="Gill Sans MT Light" panose="020B0302020104020203" pitchFamily="34" charset="0"/>
              <a:ea typeface="+mn-ea"/>
              <a:cs typeface="+mn-cs"/>
            </a:rPr>
            <a:t>Kindergarten</a:t>
          </a:r>
        </a:p>
      </dgm:t>
    </dgm:pt>
    <dgm:pt modelId="{FC926111-74B0-4DAB-A4BC-89B1D495A5B1}" type="parTrans" cxnId="{78D757B4-1A64-433B-B547-12451B15EB8D}">
      <dgm:prSet/>
      <dgm:spPr/>
      <dgm:t>
        <a:bodyPr/>
        <a:lstStyle/>
        <a:p>
          <a:endParaRPr lang="de-DE"/>
        </a:p>
      </dgm:t>
    </dgm:pt>
    <dgm:pt modelId="{9C63FD2F-F99B-4676-8C9D-7DF66A6F4266}" type="sibTrans" cxnId="{78D757B4-1A64-433B-B547-12451B15EB8D}">
      <dgm:prSet/>
      <dgm:spPr/>
      <dgm:t>
        <a:bodyPr/>
        <a:lstStyle/>
        <a:p>
          <a:endParaRPr lang="de-DE"/>
        </a:p>
      </dgm:t>
    </dgm:pt>
    <dgm:pt modelId="{12FB7E66-DE6E-4BB4-BFC2-A6F4EA41CFD8}">
      <dgm:prSet custT="1"/>
      <dgm:spPr>
        <a:gradFill rotWithShape="0">
          <a:gsLst>
            <a:gs pos="0">
              <a:srgbClr val="5FCBEF">
                <a:hueOff val="0"/>
                <a:satOff val="0"/>
                <a:lumOff val="0"/>
                <a:alphaOff val="0"/>
                <a:tint val="96000"/>
                <a:lumMod val="100000"/>
              </a:srgbClr>
            </a:gs>
            <a:gs pos="78000">
              <a:srgbClr val="5FCBEF">
                <a:hueOff val="0"/>
                <a:satOff val="0"/>
                <a:lumOff val="0"/>
                <a:alphaOff val="0"/>
                <a:shade val="94000"/>
                <a:lumMod val="94000"/>
              </a:srgbClr>
            </a:gs>
          </a:gsLst>
          <a:lin ang="5400000" scaled="0"/>
        </a:gradFill>
        <a:ln>
          <a:noFill/>
        </a:ln>
        <a:effectLst>
          <a:outerShdw blurRad="50800" dist="38100" dir="16200000" rotWithShape="0">
            <a:prstClr val="black">
              <a:alpha val="40000"/>
            </a:prstClr>
          </a:outerShdw>
        </a:effectLst>
        <a:scene3d>
          <a:camera prst="orthographicFront"/>
          <a:lightRig rig="threePt" dir="t">
            <a:rot lat="0" lon="0" rev="7500000"/>
          </a:lightRig>
        </a:scene3d>
        <a:sp3d prstMaterial="plastic">
          <a:bevelT w="127000" h="25400" prst="relaxedInset"/>
        </a:sp3d>
      </dgm:spPr>
      <dgm:t>
        <a:bodyPr spcFirstLastPara="0" vert="horz" wrap="square" lIns="53340" tIns="53340" rIns="53340" bIns="53340" numCol="1" spcCol="1270" anchor="ctr" anchorCtr="0"/>
        <a:lstStyle/>
        <a:p>
          <a:r>
            <a:rPr lang="de-DE" sz="1600" b="1" kern="1200" dirty="0">
              <a:solidFill>
                <a:srgbClr val="0070C0"/>
              </a:solidFill>
              <a:latin typeface="Gill Sans MT Light" panose="020B0302020104020203" pitchFamily="34" charset="0"/>
              <a:ea typeface="+mn-ea"/>
              <a:cs typeface="+mn-cs"/>
            </a:rPr>
            <a:t>(Obligatorischer</a:t>
          </a:r>
          <a:r>
            <a:rPr lang="de-DE" sz="1400" b="1" kern="1200" dirty="0">
              <a:solidFill>
                <a:schemeClr val="accent6">
                  <a:lumMod val="50000"/>
                </a:schemeClr>
              </a:solidFill>
            </a:rPr>
            <a:t> </a:t>
          </a:r>
          <a:r>
            <a:rPr lang="de-DE" sz="1600" b="1" kern="1200" dirty="0">
              <a:solidFill>
                <a:srgbClr val="0070C0"/>
              </a:solidFill>
              <a:latin typeface="Gill Sans MT Light" panose="020B0302020104020203" pitchFamily="34" charset="0"/>
              <a:ea typeface="+mn-ea"/>
              <a:cs typeface="+mn-cs"/>
            </a:rPr>
            <a:t>Kindergarten)</a:t>
          </a:r>
          <a:endParaRPr lang="de-DE" sz="1400" b="1" kern="1200" dirty="0">
            <a:solidFill>
              <a:schemeClr val="accent6">
                <a:lumMod val="50000"/>
              </a:schemeClr>
            </a:solidFill>
          </a:endParaRPr>
        </a:p>
      </dgm:t>
    </dgm:pt>
    <dgm:pt modelId="{6F9C5434-4504-4D2B-A616-1F0753A402B7}" type="parTrans" cxnId="{2BF998E1-8E06-4A56-A912-29F788939A37}">
      <dgm:prSet/>
      <dgm:spPr/>
      <dgm:t>
        <a:bodyPr/>
        <a:lstStyle/>
        <a:p>
          <a:endParaRPr lang="de-DE"/>
        </a:p>
      </dgm:t>
    </dgm:pt>
    <dgm:pt modelId="{716BC3C5-FC2E-4DD5-B3B8-DE5ED61B2563}" type="sibTrans" cxnId="{2BF998E1-8E06-4A56-A912-29F788939A37}">
      <dgm:prSet/>
      <dgm:spPr/>
      <dgm:t>
        <a:bodyPr/>
        <a:lstStyle/>
        <a:p>
          <a:endParaRPr lang="de-DE"/>
        </a:p>
      </dgm:t>
    </dgm:pt>
    <dgm:pt modelId="{121BD888-59BD-4F26-A230-2E067EF45440}">
      <dgm:prSet phldrT="[Text]" custT="1"/>
      <dgm:spPr>
        <a:effectLst>
          <a:outerShdw blurRad="50800" dist="38100" dir="16200000" rotWithShape="0">
            <a:prstClr val="black">
              <a:alpha val="40000"/>
            </a:prstClr>
          </a:outerShdw>
        </a:effectLst>
      </dgm:spPr>
      <dgm:t>
        <a:bodyPr/>
        <a:lstStyle/>
        <a:p>
          <a:r>
            <a:rPr lang="de-DE" sz="1600" b="1" dirty="0">
              <a:solidFill>
                <a:srgbClr val="0070C0"/>
              </a:solidFill>
              <a:latin typeface="Gill Sans MT Light" panose="020B0302020104020203" pitchFamily="34" charset="0"/>
            </a:rPr>
            <a:t>Spielgruppe</a:t>
          </a:r>
        </a:p>
      </dgm:t>
    </dgm:pt>
    <dgm:pt modelId="{9E9375AE-368B-406E-A7B3-586334385A0A}" type="sibTrans" cxnId="{BCD87E9D-1894-4A48-A442-F395B174130F}">
      <dgm:prSet/>
      <dgm:spPr/>
      <dgm:t>
        <a:bodyPr/>
        <a:lstStyle/>
        <a:p>
          <a:endParaRPr lang="de-DE"/>
        </a:p>
      </dgm:t>
    </dgm:pt>
    <dgm:pt modelId="{ADF874F9-4912-4443-A0EB-5B67CFBE27B6}" type="parTrans" cxnId="{BCD87E9D-1894-4A48-A442-F395B174130F}">
      <dgm:prSet/>
      <dgm:spPr/>
      <dgm:t>
        <a:bodyPr/>
        <a:lstStyle/>
        <a:p>
          <a:endParaRPr lang="de-DE"/>
        </a:p>
      </dgm:t>
    </dgm:pt>
    <dgm:pt modelId="{CD11BA31-3B00-49A8-8629-326B37E21D0A}">
      <dgm:prSet custT="1"/>
      <dgm:spPr>
        <a:effectLst>
          <a:outerShdw blurRad="50800" dist="38100" dir="16200000" rotWithShape="0">
            <a:prstClr val="black">
              <a:alpha val="40000"/>
            </a:prstClr>
          </a:outerShdw>
        </a:effectLst>
      </dgm:spPr>
      <dgm:t>
        <a:bodyPr/>
        <a:lstStyle/>
        <a:p>
          <a:r>
            <a:rPr lang="de-DE" sz="1600" b="1" kern="1200" dirty="0">
              <a:solidFill>
                <a:srgbClr val="0070C0"/>
              </a:solidFill>
              <a:latin typeface="Gill Sans MT Light" panose="020B0302020104020203" pitchFamily="34" charset="0"/>
              <a:ea typeface="+mn-ea"/>
              <a:cs typeface="+mn-cs"/>
            </a:rPr>
            <a:t>1. Klasse</a:t>
          </a:r>
        </a:p>
      </dgm:t>
    </dgm:pt>
    <dgm:pt modelId="{57C3A876-C6E9-4B39-B238-0FAE0829BCAD}" type="parTrans" cxnId="{6B45B510-A9F1-444D-BCB1-5205D1203691}">
      <dgm:prSet/>
      <dgm:spPr/>
      <dgm:t>
        <a:bodyPr/>
        <a:lstStyle/>
        <a:p>
          <a:endParaRPr lang="de-CH"/>
        </a:p>
      </dgm:t>
    </dgm:pt>
    <dgm:pt modelId="{577CA9FD-70B5-4670-ADC9-BD315A7C0EE9}" type="sibTrans" cxnId="{6B45B510-A9F1-444D-BCB1-5205D1203691}">
      <dgm:prSet/>
      <dgm:spPr/>
      <dgm:t>
        <a:bodyPr/>
        <a:lstStyle/>
        <a:p>
          <a:endParaRPr lang="de-CH"/>
        </a:p>
      </dgm:t>
    </dgm:pt>
    <dgm:pt modelId="{745B8188-2DF8-4F46-8D27-A0DC2BD1D629}">
      <dgm:prSet phldrT="[Text]" custT="1"/>
      <dgm:spPr>
        <a:effectLst>
          <a:outerShdw blurRad="50800" dist="38100" dir="16200000" rotWithShape="0">
            <a:prstClr val="black">
              <a:alpha val="40000"/>
            </a:prstClr>
          </a:outerShdw>
        </a:effectLst>
      </dgm:spPr>
      <dgm:t>
        <a:bodyPr/>
        <a:lstStyle/>
        <a:p>
          <a:r>
            <a:rPr lang="de-DE" sz="1600" b="1" kern="1200" dirty="0">
              <a:solidFill>
                <a:srgbClr val="0070C0"/>
              </a:solidFill>
              <a:latin typeface="Gill Sans MT Light" panose="020B0302020104020203" pitchFamily="34" charset="0"/>
              <a:ea typeface="+mn-ea"/>
              <a:cs typeface="+mn-cs"/>
            </a:rPr>
            <a:t>Spielgruppe</a:t>
          </a:r>
        </a:p>
      </dgm:t>
    </dgm:pt>
    <dgm:pt modelId="{0723A37A-06A8-4B26-951A-7CF79D4A3647}" type="parTrans" cxnId="{A88B7702-59BF-4301-AB34-4F0B68CF8513}">
      <dgm:prSet/>
      <dgm:spPr/>
      <dgm:t>
        <a:bodyPr/>
        <a:lstStyle/>
        <a:p>
          <a:endParaRPr lang="de-CH"/>
        </a:p>
      </dgm:t>
    </dgm:pt>
    <dgm:pt modelId="{4FD7AC15-333F-4DB0-BABA-6763E066A0AB}" type="sibTrans" cxnId="{A88B7702-59BF-4301-AB34-4F0B68CF8513}">
      <dgm:prSet/>
      <dgm:spPr/>
      <dgm:t>
        <a:bodyPr/>
        <a:lstStyle/>
        <a:p>
          <a:endParaRPr lang="de-CH"/>
        </a:p>
      </dgm:t>
    </dgm:pt>
    <dgm:pt modelId="{14ACE191-F883-4F5C-B55B-42C6D8118A3A}" type="pres">
      <dgm:prSet presAssocID="{54CD9291-21C3-40BE-96A3-12C2FC3A90C3}" presName="CompostProcess" presStyleCnt="0">
        <dgm:presLayoutVars>
          <dgm:dir/>
          <dgm:resizeHandles val="exact"/>
        </dgm:presLayoutVars>
      </dgm:prSet>
      <dgm:spPr/>
    </dgm:pt>
    <dgm:pt modelId="{0A16F664-DADD-42E4-A6F7-8AC9575290A0}" type="pres">
      <dgm:prSet presAssocID="{54CD9291-21C3-40BE-96A3-12C2FC3A90C3}" presName="arrow" presStyleLbl="bgShp" presStyleIdx="0" presStyleCnt="1" custScaleX="117647" custLinFactNeighborX="0" custLinFactNeighborY="26285"/>
      <dgm:spPr/>
    </dgm:pt>
    <dgm:pt modelId="{C3EC0949-2CF7-46E8-87E6-CA711C31221F}" type="pres">
      <dgm:prSet presAssocID="{54CD9291-21C3-40BE-96A3-12C2FC3A90C3}" presName="linearProcess" presStyleCnt="0"/>
      <dgm:spPr/>
    </dgm:pt>
    <dgm:pt modelId="{92BEB1B4-1883-4DF5-8939-041665145F33}" type="pres">
      <dgm:prSet presAssocID="{121BD888-59BD-4F26-A230-2E067EF45440}" presName="textNode" presStyleLbl="node1" presStyleIdx="0" presStyleCnt="6" custScaleX="121186" custScaleY="75362" custLinFactX="795" custLinFactNeighborX="100000" custLinFactNeighborY="2568">
        <dgm:presLayoutVars>
          <dgm:bulletEnabled val="1"/>
        </dgm:presLayoutVars>
      </dgm:prSet>
      <dgm:spPr/>
    </dgm:pt>
    <dgm:pt modelId="{9CF74356-97F4-43A8-93E8-7C27742061D9}" type="pres">
      <dgm:prSet presAssocID="{9E9375AE-368B-406E-A7B3-586334385A0A}" presName="sibTrans" presStyleCnt="0"/>
      <dgm:spPr/>
    </dgm:pt>
    <dgm:pt modelId="{A05E6548-EC48-419A-9FC7-F11C161DAC04}" type="pres">
      <dgm:prSet presAssocID="{745B8188-2DF8-4F46-8D27-A0DC2BD1D629}" presName="textNode" presStyleLbl="node1" presStyleIdx="1" presStyleCnt="6" custScaleX="133937" custScaleY="75362" custLinFactX="23096" custLinFactNeighborX="100000" custLinFactNeighborY="49509">
        <dgm:presLayoutVars>
          <dgm:bulletEnabled val="1"/>
        </dgm:presLayoutVars>
      </dgm:prSet>
      <dgm:spPr/>
    </dgm:pt>
    <dgm:pt modelId="{471A961C-E237-48F2-8AE3-E397F1800729}" type="pres">
      <dgm:prSet presAssocID="{4FD7AC15-333F-4DB0-BABA-6763E066A0AB}" presName="sibTrans" presStyleCnt="0"/>
      <dgm:spPr/>
    </dgm:pt>
    <dgm:pt modelId="{549E3921-0FF2-4F32-8968-24FF14679F57}" type="pres">
      <dgm:prSet presAssocID="{0F801B07-8F3E-4B22-BD6A-155BCECECBCB}" presName="textNode" presStyleLbl="node1" presStyleIdx="2" presStyleCnt="6" custScaleX="128805" custScaleY="75362" custLinFactX="-93720" custLinFactNeighborX="-100000" custLinFactNeighborY="-32556">
        <dgm:presLayoutVars>
          <dgm:bulletEnabled val="1"/>
        </dgm:presLayoutVars>
      </dgm:prSet>
      <dgm:spPr/>
    </dgm:pt>
    <dgm:pt modelId="{75C0655C-5C4A-4931-B3E9-BF6E8A48E395}" type="pres">
      <dgm:prSet presAssocID="{213F94AB-8648-4851-926A-DB54C76FBD0E}" presName="sibTrans" presStyleCnt="0"/>
      <dgm:spPr/>
    </dgm:pt>
    <dgm:pt modelId="{F66C1B1F-AA66-4175-92B3-34935263BA3E}" type="pres">
      <dgm:prSet presAssocID="{BBD0FF66-41AC-4819-A973-72A865938422}" presName="textNode" presStyleLbl="node1" presStyleIdx="3" presStyleCnt="6" custScaleX="155540" custScaleY="75362" custLinFactX="-58783" custLinFactNeighborX="-100000" custLinFactNeighborY="2568">
        <dgm:presLayoutVars>
          <dgm:bulletEnabled val="1"/>
        </dgm:presLayoutVars>
      </dgm:prSet>
      <dgm:spPr/>
    </dgm:pt>
    <dgm:pt modelId="{7BD7B444-886F-4ACB-B8D9-623CFDE0F4B9}" type="pres">
      <dgm:prSet presAssocID="{9C63FD2F-F99B-4676-8C9D-7DF66A6F4266}" presName="sibTrans" presStyleCnt="0"/>
      <dgm:spPr/>
    </dgm:pt>
    <dgm:pt modelId="{D00630AC-EF61-4D53-844B-6C70D942E189}" type="pres">
      <dgm:prSet presAssocID="{12FB7E66-DE6E-4BB4-BFC2-A6F4EA41CFD8}" presName="textNode" presStyleLbl="node1" presStyleIdx="4" presStyleCnt="6" custScaleX="156079" custScaleY="75362" custLinFactX="-31371" custLinFactNeighborX="-100000" custLinFactNeighborY="5124">
        <dgm:presLayoutVars>
          <dgm:bulletEnabled val="1"/>
        </dgm:presLayoutVars>
      </dgm:prSet>
      <dgm:spPr>
        <a:xfrm>
          <a:off x="5153945" y="837130"/>
          <a:ext cx="1503930" cy="701856"/>
        </a:xfrm>
        <a:prstGeom prst="roundRect">
          <a:avLst/>
        </a:prstGeom>
      </dgm:spPr>
    </dgm:pt>
    <dgm:pt modelId="{E84F0062-34F4-4DE0-9BB4-81BDD78900B4}" type="pres">
      <dgm:prSet presAssocID="{716BC3C5-FC2E-4DD5-B3B8-DE5ED61B2563}" presName="sibTrans" presStyleCnt="0"/>
      <dgm:spPr/>
    </dgm:pt>
    <dgm:pt modelId="{88AAA970-DD96-4250-849E-AECEBD39A96D}" type="pres">
      <dgm:prSet presAssocID="{CD11BA31-3B00-49A8-8629-326B37E21D0A}" presName="textNode" presStyleLbl="node1" presStyleIdx="5" presStyleCnt="6" custScaleY="75362" custLinFactX="-14649" custLinFactNeighborX="-100000" custLinFactNeighborY="5124">
        <dgm:presLayoutVars>
          <dgm:bulletEnabled val="1"/>
        </dgm:presLayoutVars>
      </dgm:prSet>
      <dgm:spPr/>
    </dgm:pt>
  </dgm:ptLst>
  <dgm:cxnLst>
    <dgm:cxn modelId="{A88B7702-59BF-4301-AB34-4F0B68CF8513}" srcId="{54CD9291-21C3-40BE-96A3-12C2FC3A90C3}" destId="{745B8188-2DF8-4F46-8D27-A0DC2BD1D629}" srcOrd="1" destOrd="0" parTransId="{0723A37A-06A8-4B26-951A-7CF79D4A3647}" sibTransId="{4FD7AC15-333F-4DB0-BABA-6763E066A0AB}"/>
    <dgm:cxn modelId="{6B45B510-A9F1-444D-BCB1-5205D1203691}" srcId="{54CD9291-21C3-40BE-96A3-12C2FC3A90C3}" destId="{CD11BA31-3B00-49A8-8629-326B37E21D0A}" srcOrd="5" destOrd="0" parTransId="{57C3A876-C6E9-4B39-B238-0FAE0829BCAD}" sibTransId="{577CA9FD-70B5-4670-ADC9-BD315A7C0EE9}"/>
    <dgm:cxn modelId="{0BF21757-3D18-49F2-BFAC-92C6C0C9E79D}" type="presOf" srcId="{0F801B07-8F3E-4B22-BD6A-155BCECECBCB}" destId="{549E3921-0FF2-4F32-8968-24FF14679F57}" srcOrd="0" destOrd="0" presId="urn:microsoft.com/office/officeart/2005/8/layout/hProcess9"/>
    <dgm:cxn modelId="{ADC27A77-9AE8-4F1F-AF6B-153253D110E4}" type="presOf" srcId="{CD11BA31-3B00-49A8-8629-326B37E21D0A}" destId="{88AAA970-DD96-4250-849E-AECEBD39A96D}" srcOrd="0" destOrd="0" presId="urn:microsoft.com/office/officeart/2005/8/layout/hProcess9"/>
    <dgm:cxn modelId="{9254207F-D091-41E7-AC79-42B68E26DD03}" srcId="{54CD9291-21C3-40BE-96A3-12C2FC3A90C3}" destId="{0F801B07-8F3E-4B22-BD6A-155BCECECBCB}" srcOrd="2" destOrd="0" parTransId="{3080A9AA-256D-4DC8-A406-2CB57D87BDEA}" sibTransId="{213F94AB-8648-4851-926A-DB54C76FBD0E}"/>
    <dgm:cxn modelId="{47F52D9D-AEB3-4166-A3B4-C32FD70DA5A0}" type="presOf" srcId="{BBD0FF66-41AC-4819-A973-72A865938422}" destId="{F66C1B1F-AA66-4175-92B3-34935263BA3E}" srcOrd="0" destOrd="0" presId="urn:microsoft.com/office/officeart/2005/8/layout/hProcess9"/>
    <dgm:cxn modelId="{BCD87E9D-1894-4A48-A442-F395B174130F}" srcId="{54CD9291-21C3-40BE-96A3-12C2FC3A90C3}" destId="{121BD888-59BD-4F26-A230-2E067EF45440}" srcOrd="0" destOrd="0" parTransId="{ADF874F9-4912-4443-A0EB-5B67CFBE27B6}" sibTransId="{9E9375AE-368B-406E-A7B3-586334385A0A}"/>
    <dgm:cxn modelId="{78D757B4-1A64-433B-B547-12451B15EB8D}" srcId="{54CD9291-21C3-40BE-96A3-12C2FC3A90C3}" destId="{BBD0FF66-41AC-4819-A973-72A865938422}" srcOrd="3" destOrd="0" parTransId="{FC926111-74B0-4DAB-A4BC-89B1D495A5B1}" sibTransId="{9C63FD2F-F99B-4676-8C9D-7DF66A6F4266}"/>
    <dgm:cxn modelId="{A93C85CC-7220-407B-A872-C1B82940A90A}" type="presOf" srcId="{12FB7E66-DE6E-4BB4-BFC2-A6F4EA41CFD8}" destId="{D00630AC-EF61-4D53-844B-6C70D942E189}" srcOrd="0" destOrd="0" presId="urn:microsoft.com/office/officeart/2005/8/layout/hProcess9"/>
    <dgm:cxn modelId="{45868CD0-550D-4896-A2E5-775D8534F8A0}" type="presOf" srcId="{745B8188-2DF8-4F46-8D27-A0DC2BD1D629}" destId="{A05E6548-EC48-419A-9FC7-F11C161DAC04}" srcOrd="0" destOrd="0" presId="urn:microsoft.com/office/officeart/2005/8/layout/hProcess9"/>
    <dgm:cxn modelId="{2765F5E0-AB0C-492F-98EB-094A7ED98179}" type="presOf" srcId="{121BD888-59BD-4F26-A230-2E067EF45440}" destId="{92BEB1B4-1883-4DF5-8939-041665145F33}" srcOrd="0" destOrd="0" presId="urn:microsoft.com/office/officeart/2005/8/layout/hProcess9"/>
    <dgm:cxn modelId="{2BF998E1-8E06-4A56-A912-29F788939A37}" srcId="{54CD9291-21C3-40BE-96A3-12C2FC3A90C3}" destId="{12FB7E66-DE6E-4BB4-BFC2-A6F4EA41CFD8}" srcOrd="4" destOrd="0" parTransId="{6F9C5434-4504-4D2B-A616-1F0753A402B7}" sibTransId="{716BC3C5-FC2E-4DD5-B3B8-DE5ED61B2563}"/>
    <dgm:cxn modelId="{E1A986F6-A830-4E72-A1A9-0624B6F33B2A}" type="presOf" srcId="{54CD9291-21C3-40BE-96A3-12C2FC3A90C3}" destId="{14ACE191-F883-4F5C-B55B-42C6D8118A3A}" srcOrd="0" destOrd="0" presId="urn:microsoft.com/office/officeart/2005/8/layout/hProcess9"/>
    <dgm:cxn modelId="{59829942-C34E-4380-A3E7-A2E87ED9E1AA}" type="presParOf" srcId="{14ACE191-F883-4F5C-B55B-42C6D8118A3A}" destId="{0A16F664-DADD-42E4-A6F7-8AC9575290A0}" srcOrd="0" destOrd="0" presId="urn:microsoft.com/office/officeart/2005/8/layout/hProcess9"/>
    <dgm:cxn modelId="{82472ACB-8D1A-4B2D-9B00-516B37CDFFF3}" type="presParOf" srcId="{14ACE191-F883-4F5C-B55B-42C6D8118A3A}" destId="{C3EC0949-2CF7-46E8-87E6-CA711C31221F}" srcOrd="1" destOrd="0" presId="urn:microsoft.com/office/officeart/2005/8/layout/hProcess9"/>
    <dgm:cxn modelId="{95438D27-39C1-4CA5-AF37-951A1DAE8977}" type="presParOf" srcId="{C3EC0949-2CF7-46E8-87E6-CA711C31221F}" destId="{92BEB1B4-1883-4DF5-8939-041665145F33}" srcOrd="0" destOrd="0" presId="urn:microsoft.com/office/officeart/2005/8/layout/hProcess9"/>
    <dgm:cxn modelId="{82ADF1EE-3C6D-4CAE-A80C-111402E01681}" type="presParOf" srcId="{C3EC0949-2CF7-46E8-87E6-CA711C31221F}" destId="{9CF74356-97F4-43A8-93E8-7C27742061D9}" srcOrd="1" destOrd="0" presId="urn:microsoft.com/office/officeart/2005/8/layout/hProcess9"/>
    <dgm:cxn modelId="{3DF571C2-6CD4-4BF1-92A4-23E5A1E927DF}" type="presParOf" srcId="{C3EC0949-2CF7-46E8-87E6-CA711C31221F}" destId="{A05E6548-EC48-419A-9FC7-F11C161DAC04}" srcOrd="2" destOrd="0" presId="urn:microsoft.com/office/officeart/2005/8/layout/hProcess9"/>
    <dgm:cxn modelId="{FF824039-0737-4862-B991-CB069422CB8A}" type="presParOf" srcId="{C3EC0949-2CF7-46E8-87E6-CA711C31221F}" destId="{471A961C-E237-48F2-8AE3-E397F1800729}" srcOrd="3" destOrd="0" presId="urn:microsoft.com/office/officeart/2005/8/layout/hProcess9"/>
    <dgm:cxn modelId="{1AB7CE88-F25B-4B65-9F6B-00BDFBE76CF9}" type="presParOf" srcId="{C3EC0949-2CF7-46E8-87E6-CA711C31221F}" destId="{549E3921-0FF2-4F32-8968-24FF14679F57}" srcOrd="4" destOrd="0" presId="urn:microsoft.com/office/officeart/2005/8/layout/hProcess9"/>
    <dgm:cxn modelId="{67A38036-02C2-4EBA-B2DE-5F22552B8718}" type="presParOf" srcId="{C3EC0949-2CF7-46E8-87E6-CA711C31221F}" destId="{75C0655C-5C4A-4931-B3E9-BF6E8A48E395}" srcOrd="5" destOrd="0" presId="urn:microsoft.com/office/officeart/2005/8/layout/hProcess9"/>
    <dgm:cxn modelId="{492CECDF-A8B6-4EC7-A7A0-0282C32EF3D7}" type="presParOf" srcId="{C3EC0949-2CF7-46E8-87E6-CA711C31221F}" destId="{F66C1B1F-AA66-4175-92B3-34935263BA3E}" srcOrd="6" destOrd="0" presId="urn:microsoft.com/office/officeart/2005/8/layout/hProcess9"/>
    <dgm:cxn modelId="{2BC9016C-EDD4-4120-9C24-279005CC0727}" type="presParOf" srcId="{C3EC0949-2CF7-46E8-87E6-CA711C31221F}" destId="{7BD7B444-886F-4ACB-B8D9-623CFDE0F4B9}" srcOrd="7" destOrd="0" presId="urn:microsoft.com/office/officeart/2005/8/layout/hProcess9"/>
    <dgm:cxn modelId="{9C58E055-97BC-4B9A-A7A1-9A642E0277E4}" type="presParOf" srcId="{C3EC0949-2CF7-46E8-87E6-CA711C31221F}" destId="{D00630AC-EF61-4D53-844B-6C70D942E189}" srcOrd="8" destOrd="0" presId="urn:microsoft.com/office/officeart/2005/8/layout/hProcess9"/>
    <dgm:cxn modelId="{EF471491-7065-4B6E-9983-68A9777BBD05}" type="presParOf" srcId="{C3EC0949-2CF7-46E8-87E6-CA711C31221F}" destId="{E84F0062-34F4-4DE0-9BB4-81BDD78900B4}" srcOrd="9" destOrd="0" presId="urn:microsoft.com/office/officeart/2005/8/layout/hProcess9"/>
    <dgm:cxn modelId="{81189E38-6B8E-4911-864D-CEACB49FFBBD}" type="presParOf" srcId="{C3EC0949-2CF7-46E8-87E6-CA711C31221F}" destId="{88AAA970-DD96-4250-849E-AECEBD39A96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6F664-DADD-42E4-A6F7-8AC9575290A0}">
      <dsp:nvSpPr>
        <dsp:cNvPr id="0" name=""/>
        <dsp:cNvSpPr/>
      </dsp:nvSpPr>
      <dsp:spPr>
        <a:xfrm>
          <a:off x="2" y="0"/>
          <a:ext cx="8982129" cy="2405448"/>
        </a:xfrm>
        <a:prstGeom prst="rightArrow">
          <a:avLst/>
        </a:prstGeom>
        <a:gradFill rotWithShape="0">
          <a:gsLst>
            <a:gs pos="0">
              <a:schemeClr val="accent1">
                <a:tint val="40000"/>
                <a:hueOff val="0"/>
                <a:satOff val="0"/>
                <a:lumOff val="0"/>
                <a:alphaOff val="0"/>
                <a:tint val="96000"/>
                <a:lumMod val="100000"/>
              </a:schemeClr>
            </a:gs>
            <a:gs pos="78000">
              <a:schemeClr val="accent1">
                <a:tint val="40000"/>
                <a:hueOff val="0"/>
                <a:satOff val="0"/>
                <a:lumOff val="0"/>
                <a:alphaOff val="0"/>
                <a:shade val="94000"/>
                <a:lumMod val="94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2BEB1B4-1883-4DF5-8939-041665145F33}">
      <dsp:nvSpPr>
        <dsp:cNvPr id="0" name=""/>
        <dsp:cNvSpPr/>
      </dsp:nvSpPr>
      <dsp:spPr>
        <a:xfrm>
          <a:off x="182598" y="864874"/>
          <a:ext cx="1237328" cy="725117"/>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16200000"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0070C0"/>
              </a:solidFill>
              <a:latin typeface="Gill Sans MT Light" panose="020B0302020104020203" pitchFamily="34" charset="0"/>
            </a:rPr>
            <a:t>Spielgruppe</a:t>
          </a:r>
        </a:p>
      </dsp:txBody>
      <dsp:txXfrm>
        <a:off x="217995" y="900271"/>
        <a:ext cx="1166534" cy="654323"/>
      </dsp:txXfrm>
    </dsp:sp>
    <dsp:sp modelId="{A05E6548-EC48-419A-9FC7-F11C161DAC04}">
      <dsp:nvSpPr>
        <dsp:cNvPr id="0" name=""/>
        <dsp:cNvSpPr/>
      </dsp:nvSpPr>
      <dsp:spPr>
        <a:xfrm>
          <a:off x="1817793" y="1316531"/>
          <a:ext cx="1367518" cy="725117"/>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16200000"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0070C0"/>
              </a:solidFill>
              <a:latin typeface="Gill Sans MT Light" panose="020B0302020104020203" pitchFamily="34" charset="0"/>
              <a:ea typeface="+mn-ea"/>
              <a:cs typeface="+mn-cs"/>
            </a:rPr>
            <a:t>Spielgruppe</a:t>
          </a:r>
        </a:p>
      </dsp:txBody>
      <dsp:txXfrm>
        <a:off x="1853190" y="1351928"/>
        <a:ext cx="1296724" cy="654323"/>
      </dsp:txXfrm>
    </dsp:sp>
    <dsp:sp modelId="{549E3921-0FF2-4F32-8968-24FF14679F57}">
      <dsp:nvSpPr>
        <dsp:cNvPr id="0" name=""/>
        <dsp:cNvSpPr/>
      </dsp:nvSpPr>
      <dsp:spPr>
        <a:xfrm>
          <a:off x="1822432" y="526918"/>
          <a:ext cx="1315119" cy="725117"/>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16200000"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300"/>
            </a:spcAft>
            <a:buNone/>
          </a:pPr>
          <a:r>
            <a:rPr lang="de-DE" sz="1600" b="1" kern="1200" dirty="0">
              <a:solidFill>
                <a:srgbClr val="0070C0"/>
              </a:solidFill>
              <a:latin typeface="Gill Sans MT Light" panose="020B0302020104020203" pitchFamily="34" charset="0"/>
              <a:ea typeface="+mn-ea"/>
              <a:cs typeface="+mn-cs"/>
            </a:rPr>
            <a:t>Freiwilliger</a:t>
          </a:r>
          <a:r>
            <a:rPr lang="de-DE" sz="1400" b="1" kern="1200" baseline="0" dirty="0">
              <a:solidFill>
                <a:schemeClr val="accent6">
                  <a:lumMod val="50000"/>
                </a:schemeClr>
              </a:solidFill>
            </a:rPr>
            <a:t> </a:t>
          </a:r>
        </a:p>
        <a:p>
          <a:pPr marL="0" lvl="0" indent="0" algn="ctr" defTabSz="711200">
            <a:lnSpc>
              <a:spcPct val="90000"/>
            </a:lnSpc>
            <a:spcBef>
              <a:spcPct val="0"/>
            </a:spcBef>
            <a:spcAft>
              <a:spcPts val="300"/>
            </a:spcAft>
            <a:buNone/>
          </a:pPr>
          <a:r>
            <a:rPr lang="de-DE" sz="1600" b="1" kern="1200" dirty="0">
              <a:solidFill>
                <a:srgbClr val="0070C0"/>
              </a:solidFill>
              <a:latin typeface="Gill Sans MT Light" panose="020B0302020104020203" pitchFamily="34" charset="0"/>
              <a:ea typeface="+mn-ea"/>
              <a:cs typeface="+mn-cs"/>
            </a:rPr>
            <a:t>Kindergarten</a:t>
          </a:r>
        </a:p>
      </dsp:txBody>
      <dsp:txXfrm>
        <a:off x="1857829" y="562315"/>
        <a:ext cx="1244325" cy="654323"/>
      </dsp:txXfrm>
    </dsp:sp>
    <dsp:sp modelId="{F66C1B1F-AA66-4175-92B3-34935263BA3E}">
      <dsp:nvSpPr>
        <dsp:cNvPr id="0" name=""/>
        <dsp:cNvSpPr/>
      </dsp:nvSpPr>
      <dsp:spPr>
        <a:xfrm>
          <a:off x="3664433" y="864874"/>
          <a:ext cx="1588088" cy="725117"/>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16200000"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300"/>
            </a:spcAft>
            <a:buNone/>
          </a:pPr>
          <a:r>
            <a:rPr lang="de-DE" sz="1600" b="1" kern="1200" dirty="0">
              <a:solidFill>
                <a:srgbClr val="0070C0"/>
              </a:solidFill>
              <a:latin typeface="Gill Sans MT Light" panose="020B0302020104020203" pitchFamily="34" charset="0"/>
              <a:ea typeface="+mn-ea"/>
              <a:cs typeface="+mn-cs"/>
            </a:rPr>
            <a:t>Obligatorischer</a:t>
          </a:r>
          <a:r>
            <a:rPr lang="de-DE" sz="1400" b="1" kern="1200" dirty="0">
              <a:solidFill>
                <a:schemeClr val="accent6">
                  <a:lumMod val="50000"/>
                </a:schemeClr>
              </a:solidFill>
            </a:rPr>
            <a:t> </a:t>
          </a:r>
        </a:p>
        <a:p>
          <a:pPr marL="0" lvl="0" indent="0" algn="ctr" defTabSz="711200">
            <a:lnSpc>
              <a:spcPct val="100000"/>
            </a:lnSpc>
            <a:spcBef>
              <a:spcPct val="0"/>
            </a:spcBef>
            <a:spcAft>
              <a:spcPts val="300"/>
            </a:spcAft>
            <a:buNone/>
          </a:pPr>
          <a:r>
            <a:rPr lang="de-DE" sz="1600" b="1" kern="1200" dirty="0">
              <a:solidFill>
                <a:srgbClr val="0070C0"/>
              </a:solidFill>
              <a:latin typeface="Gill Sans MT Light" panose="020B0302020104020203" pitchFamily="34" charset="0"/>
              <a:ea typeface="+mn-ea"/>
              <a:cs typeface="+mn-cs"/>
            </a:rPr>
            <a:t>Kindergarten</a:t>
          </a:r>
        </a:p>
      </dsp:txBody>
      <dsp:txXfrm>
        <a:off x="3699830" y="900271"/>
        <a:ext cx="1517294" cy="654323"/>
      </dsp:txXfrm>
    </dsp:sp>
    <dsp:sp modelId="{D00630AC-EF61-4D53-844B-6C70D942E189}">
      <dsp:nvSpPr>
        <dsp:cNvPr id="0" name=""/>
        <dsp:cNvSpPr/>
      </dsp:nvSpPr>
      <dsp:spPr>
        <a:xfrm>
          <a:off x="5702572" y="889467"/>
          <a:ext cx="1593591" cy="725117"/>
        </a:xfrm>
        <a:prstGeom prst="roundRect">
          <a:avLst/>
        </a:prstGeom>
        <a:gradFill rotWithShape="0">
          <a:gsLst>
            <a:gs pos="0">
              <a:srgbClr val="5FCBEF">
                <a:hueOff val="0"/>
                <a:satOff val="0"/>
                <a:lumOff val="0"/>
                <a:alphaOff val="0"/>
                <a:tint val="96000"/>
                <a:lumMod val="100000"/>
              </a:srgbClr>
            </a:gs>
            <a:gs pos="78000">
              <a:srgbClr val="5FCBEF">
                <a:hueOff val="0"/>
                <a:satOff val="0"/>
                <a:lumOff val="0"/>
                <a:alphaOff val="0"/>
                <a:shade val="94000"/>
                <a:lumMod val="94000"/>
              </a:srgbClr>
            </a:gs>
          </a:gsLst>
          <a:lin ang="5400000" scaled="0"/>
        </a:gradFill>
        <a:ln>
          <a:noFill/>
        </a:ln>
        <a:effectLst>
          <a:outerShdw blurRad="50800" dist="38100" dir="16200000"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0070C0"/>
              </a:solidFill>
              <a:latin typeface="Gill Sans MT Light" panose="020B0302020104020203" pitchFamily="34" charset="0"/>
              <a:ea typeface="+mn-ea"/>
              <a:cs typeface="+mn-cs"/>
            </a:rPr>
            <a:t>(Obligatorischer</a:t>
          </a:r>
          <a:r>
            <a:rPr lang="de-DE" sz="1400" b="1" kern="1200" dirty="0">
              <a:solidFill>
                <a:schemeClr val="accent6">
                  <a:lumMod val="50000"/>
                </a:schemeClr>
              </a:solidFill>
            </a:rPr>
            <a:t> </a:t>
          </a:r>
          <a:r>
            <a:rPr lang="de-DE" sz="1600" b="1" kern="1200" dirty="0">
              <a:solidFill>
                <a:srgbClr val="0070C0"/>
              </a:solidFill>
              <a:latin typeface="Gill Sans MT Light" panose="020B0302020104020203" pitchFamily="34" charset="0"/>
              <a:ea typeface="+mn-ea"/>
              <a:cs typeface="+mn-cs"/>
            </a:rPr>
            <a:t>Kindergarten)</a:t>
          </a:r>
          <a:endParaRPr lang="de-DE" sz="1400" b="1" kern="1200" dirty="0">
            <a:solidFill>
              <a:schemeClr val="accent6">
                <a:lumMod val="50000"/>
              </a:schemeClr>
            </a:solidFill>
          </a:endParaRPr>
        </a:p>
      </dsp:txBody>
      <dsp:txXfrm>
        <a:off x="5737969" y="924864"/>
        <a:ext cx="1522797" cy="654323"/>
      </dsp:txXfrm>
    </dsp:sp>
    <dsp:sp modelId="{88AAA970-DD96-4250-849E-AECEBD39A96D}">
      <dsp:nvSpPr>
        <dsp:cNvPr id="0" name=""/>
        <dsp:cNvSpPr/>
      </dsp:nvSpPr>
      <dsp:spPr>
        <a:xfrm>
          <a:off x="7637067" y="889467"/>
          <a:ext cx="1021016" cy="725117"/>
        </a:xfrm>
        <a:prstGeom prst="roundRect">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16200000"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dirty="0">
              <a:solidFill>
                <a:srgbClr val="0070C0"/>
              </a:solidFill>
              <a:latin typeface="Gill Sans MT Light" panose="020B0302020104020203" pitchFamily="34" charset="0"/>
              <a:ea typeface="+mn-ea"/>
              <a:cs typeface="+mn-cs"/>
            </a:rPr>
            <a:t>1. Klasse</a:t>
          </a:r>
        </a:p>
      </dsp:txBody>
      <dsp:txXfrm>
        <a:off x="7672464" y="924864"/>
        <a:ext cx="950222" cy="6543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1543" cy="344092"/>
          </a:xfrm>
          <a:prstGeom prst="rect">
            <a:avLst/>
          </a:prstGeom>
        </p:spPr>
        <p:txBody>
          <a:bodyPr vert="horz" lIns="91687" tIns="45843" rIns="91687" bIns="45843" rtlCol="0"/>
          <a:lstStyle>
            <a:lvl1pPr algn="l">
              <a:defRPr sz="1200"/>
            </a:lvl1pPr>
          </a:lstStyle>
          <a:p>
            <a:endParaRPr lang="de-CH"/>
          </a:p>
        </p:txBody>
      </p:sp>
      <p:sp>
        <p:nvSpPr>
          <p:cNvPr id="3" name="Datumsplatzhalter 2"/>
          <p:cNvSpPr>
            <a:spLocks noGrp="1"/>
          </p:cNvSpPr>
          <p:nvPr>
            <p:ph type="dt" idx="1"/>
          </p:nvPr>
        </p:nvSpPr>
        <p:spPr>
          <a:xfrm>
            <a:off x="5622799" y="0"/>
            <a:ext cx="4301543" cy="344092"/>
          </a:xfrm>
          <a:prstGeom prst="rect">
            <a:avLst/>
          </a:prstGeom>
        </p:spPr>
        <p:txBody>
          <a:bodyPr vert="horz" lIns="91687" tIns="45843" rIns="91687" bIns="45843" rtlCol="0"/>
          <a:lstStyle>
            <a:lvl1pPr algn="r">
              <a:defRPr sz="1200"/>
            </a:lvl1pPr>
          </a:lstStyle>
          <a:p>
            <a:fld id="{B4438EB9-E063-4834-AA6D-5E309421D160}" type="datetimeFigureOut">
              <a:rPr lang="de-CH" smtClean="0"/>
              <a:t>13.01.2026</a:t>
            </a:fld>
            <a:endParaRPr lang="de-CH"/>
          </a:p>
        </p:txBody>
      </p:sp>
      <p:sp>
        <p:nvSpPr>
          <p:cNvPr id="4" name="Folienbildplatzhalter 3"/>
          <p:cNvSpPr>
            <a:spLocks noGrp="1" noRot="1" noChangeAspect="1"/>
          </p:cNvSpPr>
          <p:nvPr>
            <p:ph type="sldImg" idx="2"/>
          </p:nvPr>
        </p:nvSpPr>
        <p:spPr>
          <a:xfrm>
            <a:off x="2906713" y="857250"/>
            <a:ext cx="4113212" cy="2314575"/>
          </a:xfrm>
          <a:prstGeom prst="rect">
            <a:avLst/>
          </a:prstGeom>
          <a:noFill/>
          <a:ln w="12700">
            <a:solidFill>
              <a:prstClr val="black"/>
            </a:solidFill>
          </a:ln>
        </p:spPr>
        <p:txBody>
          <a:bodyPr vert="horz" lIns="91687" tIns="45843" rIns="91687" bIns="45843" rtlCol="0" anchor="ctr"/>
          <a:lstStyle/>
          <a:p>
            <a:endParaRPr lang="de-CH"/>
          </a:p>
        </p:txBody>
      </p:sp>
      <p:sp>
        <p:nvSpPr>
          <p:cNvPr id="5" name="Notizenplatzhalter 4"/>
          <p:cNvSpPr>
            <a:spLocks noGrp="1"/>
          </p:cNvSpPr>
          <p:nvPr>
            <p:ph type="body" sz="quarter" idx="3"/>
          </p:nvPr>
        </p:nvSpPr>
        <p:spPr>
          <a:xfrm>
            <a:off x="992664" y="3300412"/>
            <a:ext cx="7941310" cy="2700338"/>
          </a:xfrm>
          <a:prstGeom prst="rect">
            <a:avLst/>
          </a:prstGeom>
        </p:spPr>
        <p:txBody>
          <a:bodyPr vert="horz" lIns="91687" tIns="45843" rIns="91687" bIns="45843"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6513910"/>
            <a:ext cx="4301543" cy="344090"/>
          </a:xfrm>
          <a:prstGeom prst="rect">
            <a:avLst/>
          </a:prstGeom>
        </p:spPr>
        <p:txBody>
          <a:bodyPr vert="horz" lIns="91687" tIns="45843" rIns="91687" bIns="45843" rtlCol="0" anchor="b"/>
          <a:lstStyle>
            <a:lvl1pPr algn="l">
              <a:defRPr sz="1200"/>
            </a:lvl1pPr>
          </a:lstStyle>
          <a:p>
            <a:endParaRPr lang="de-CH"/>
          </a:p>
        </p:txBody>
      </p:sp>
      <p:sp>
        <p:nvSpPr>
          <p:cNvPr id="7" name="Foliennummernplatzhalter 6"/>
          <p:cNvSpPr>
            <a:spLocks noGrp="1"/>
          </p:cNvSpPr>
          <p:nvPr>
            <p:ph type="sldNum" sz="quarter" idx="5"/>
          </p:nvPr>
        </p:nvSpPr>
        <p:spPr>
          <a:xfrm>
            <a:off x="5622799" y="6513910"/>
            <a:ext cx="4301543" cy="344090"/>
          </a:xfrm>
          <a:prstGeom prst="rect">
            <a:avLst/>
          </a:prstGeom>
        </p:spPr>
        <p:txBody>
          <a:bodyPr vert="horz" lIns="91687" tIns="45843" rIns="91687" bIns="45843" rtlCol="0" anchor="b"/>
          <a:lstStyle>
            <a:lvl1pPr algn="r">
              <a:defRPr sz="1200"/>
            </a:lvl1pPr>
          </a:lstStyle>
          <a:p>
            <a:fld id="{8038A98A-84DE-40C5-9651-08BCDFE12AAD}" type="slidenum">
              <a:rPr lang="de-CH" smtClean="0"/>
              <a:t>‹Nr.›</a:t>
            </a:fld>
            <a:endParaRPr lang="de-CH"/>
          </a:p>
        </p:txBody>
      </p:sp>
    </p:spTree>
    <p:extLst>
      <p:ext uri="{BB962C8B-B14F-4D97-AF65-F5344CB8AC3E}">
        <p14:creationId xmlns:p14="http://schemas.microsoft.com/office/powerpoint/2010/main" val="108433659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06713" y="857250"/>
            <a:ext cx="4113212" cy="2314575"/>
          </a:xfrm>
        </p:spPr>
      </p:sp>
      <p:sp>
        <p:nvSpPr>
          <p:cNvPr id="3" name="Notizenplatzhalter 2"/>
          <p:cNvSpPr>
            <a:spLocks noGrp="1"/>
          </p:cNvSpPr>
          <p:nvPr>
            <p:ph type="body" idx="1"/>
          </p:nvPr>
        </p:nvSpPr>
        <p:spPr/>
        <p:txBody>
          <a:bodyPr/>
          <a:lstStyle/>
          <a:p>
            <a:r>
              <a:rPr lang="de-DE" sz="1200" dirty="0">
                <a:latin typeface="Gill Sans MT Light" panose="020B0302020104020203" pitchFamily="34" charset="0"/>
              </a:rPr>
              <a:t>Guten Abend</a:t>
            </a:r>
          </a:p>
          <a:p>
            <a:r>
              <a:rPr lang="de-DE" sz="1200" dirty="0">
                <a:latin typeface="Gill Sans MT Light" panose="020B0302020104020203" pitchFamily="34" charset="0"/>
              </a:rPr>
              <a:t>Ich </a:t>
            </a:r>
            <a:r>
              <a:rPr lang="de-DE" sz="1200" dirty="0" err="1">
                <a:latin typeface="Gill Sans MT Light" panose="020B0302020104020203" pitchFamily="34" charset="0"/>
              </a:rPr>
              <a:t>begrüsse</a:t>
            </a:r>
            <a:r>
              <a:rPr lang="de-DE" sz="1200" dirty="0">
                <a:latin typeface="Gill Sans MT Light" panose="020B0302020104020203" pitchFamily="34" charset="0"/>
              </a:rPr>
              <a:t> Sie herzlich zum Informationsabend Spielgruppe und Kindergarten</a:t>
            </a:r>
            <a:r>
              <a:rPr lang="de-DE" sz="1200" dirty="0"/>
              <a:t>. Mein Name ist Stefanie Kaiser und ich bin die Schulleiterin Spielgruppe und Kindergarten. </a:t>
            </a:r>
            <a:endParaRPr lang="de-CH" sz="1200" dirty="0"/>
          </a:p>
        </p:txBody>
      </p:sp>
      <p:sp>
        <p:nvSpPr>
          <p:cNvPr id="4" name="Foliennummernplatzhalter 3"/>
          <p:cNvSpPr>
            <a:spLocks noGrp="1"/>
          </p:cNvSpPr>
          <p:nvPr>
            <p:ph type="sldNum" sz="quarter" idx="5"/>
          </p:nvPr>
        </p:nvSpPr>
        <p:spPr/>
        <p:txBody>
          <a:bodyPr/>
          <a:lstStyle/>
          <a:p>
            <a:fld id="{8038A98A-84DE-40C5-9651-08BCDFE12AAD}" type="slidenum">
              <a:rPr lang="de-CH" smtClean="0"/>
              <a:t>1</a:t>
            </a:fld>
            <a:endParaRPr lang="de-CH"/>
          </a:p>
        </p:txBody>
      </p:sp>
    </p:spTree>
    <p:extLst>
      <p:ext uri="{BB962C8B-B14F-4D97-AF65-F5344CB8AC3E}">
        <p14:creationId xmlns:p14="http://schemas.microsoft.com/office/powerpoint/2010/main" val="102738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CC3CB-F088-FC0C-068E-C705C1318FC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788FB7-FC7C-05BF-979D-7E81BB7A8FF5}"/>
              </a:ext>
            </a:extLst>
          </p:cNvPr>
          <p:cNvSpPr>
            <a:spLocks noGrp="1" noRot="1" noChangeAspect="1"/>
          </p:cNvSpPr>
          <p:nvPr>
            <p:ph type="sldImg"/>
          </p:nvPr>
        </p:nvSpPr>
        <p:spPr>
          <a:xfrm>
            <a:off x="2906713" y="857250"/>
            <a:ext cx="4113212" cy="2314575"/>
          </a:xfrm>
        </p:spPr>
      </p:sp>
      <p:sp>
        <p:nvSpPr>
          <p:cNvPr id="3" name="Notizenplatzhalter 2">
            <a:extLst>
              <a:ext uri="{FF2B5EF4-FFF2-40B4-BE49-F238E27FC236}">
                <a16:creationId xmlns:a16="http://schemas.microsoft.com/office/drawing/2014/main" id="{0542DDC6-5B35-1F6A-1583-D6EB38255727}"/>
              </a:ext>
            </a:extLst>
          </p:cNvPr>
          <p:cNvSpPr>
            <a:spLocks noGrp="1"/>
          </p:cNvSpPr>
          <p:nvPr>
            <p:ph type="body" idx="1"/>
          </p:nvPr>
        </p:nvSpPr>
        <p:spPr/>
        <p:txBody>
          <a:bodyPr/>
          <a:lstStyle/>
          <a:p>
            <a:pPr>
              <a:lnSpc>
                <a:spcPct val="107000"/>
              </a:lnSpc>
            </a:pPr>
            <a:r>
              <a:rPr lang="de-DE" dirty="0">
                <a:latin typeface="Gill Sans MT Light" panose="020B0302020104020203" pitchFamily="34" charset="0"/>
                <a:ea typeface="Calibri" panose="020F0502020204030204" pitchFamily="34" charset="0"/>
                <a:cs typeface="Times New Roman" panose="02020603050405020304" pitchFamily="18" charset="0"/>
              </a:rPr>
              <a:t>Nun werde ich Ihnen kurz die Basis-Stufe </a:t>
            </a:r>
            <a:r>
              <a:rPr lang="de-DE" dirty="0" err="1">
                <a:latin typeface="Gill Sans MT Light" panose="020B0302020104020203" pitchFamily="34" charset="0"/>
                <a:ea typeface="Calibri" panose="020F0502020204030204" pitchFamily="34" charset="0"/>
                <a:cs typeface="Times New Roman" panose="02020603050405020304" pitchFamily="18" charset="0"/>
              </a:rPr>
              <a:t>Steinhuserberg</a:t>
            </a:r>
            <a:r>
              <a:rPr lang="de-DE" dirty="0">
                <a:latin typeface="Gill Sans MT Light" panose="020B0302020104020203" pitchFamily="34" charset="0"/>
                <a:ea typeface="Calibri" panose="020F0502020204030204" pitchFamily="34" charset="0"/>
                <a:cs typeface="Times New Roman" panose="02020603050405020304" pitchFamily="18" charset="0"/>
              </a:rPr>
              <a:t> vorstellen. Es ist nämlich auch möglich, diese zu besuchen, wenn man in Wolhusen wohnt.</a:t>
            </a:r>
          </a:p>
        </p:txBody>
      </p:sp>
      <p:sp>
        <p:nvSpPr>
          <p:cNvPr id="4" name="Foliennummernplatzhalter 3">
            <a:extLst>
              <a:ext uri="{FF2B5EF4-FFF2-40B4-BE49-F238E27FC236}">
                <a16:creationId xmlns:a16="http://schemas.microsoft.com/office/drawing/2014/main" id="{7F7B69DC-0EC0-6EFD-865C-9C21145FB115}"/>
              </a:ext>
            </a:extLst>
          </p:cNvPr>
          <p:cNvSpPr>
            <a:spLocks noGrp="1"/>
          </p:cNvSpPr>
          <p:nvPr>
            <p:ph type="sldNum" sz="quarter" idx="5"/>
          </p:nvPr>
        </p:nvSpPr>
        <p:spPr/>
        <p:txBody>
          <a:bodyPr/>
          <a:lstStyle/>
          <a:p>
            <a:fld id="{8038A98A-84DE-40C5-9651-08BCDFE12AAD}" type="slidenum">
              <a:rPr lang="de-CH" smtClean="0"/>
              <a:t>10</a:t>
            </a:fld>
            <a:endParaRPr lang="de-CH"/>
          </a:p>
        </p:txBody>
      </p:sp>
    </p:spTree>
    <p:extLst>
      <p:ext uri="{BB962C8B-B14F-4D97-AF65-F5344CB8AC3E}">
        <p14:creationId xmlns:p14="http://schemas.microsoft.com/office/powerpoint/2010/main" val="165006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Gill Sans MT Light" panose="020B0302020104020203" pitchFamily="34" charset="0"/>
              </a:rPr>
              <a:t>Die Einteilung der Kinder in die 5 Kindergärten übernimmt die Schule. Dabei wird auf folgende Kriterien geachtet:</a:t>
            </a:r>
          </a:p>
          <a:p>
            <a:endParaRPr lang="de-DE" dirty="0">
              <a:latin typeface="Gill Sans MT Light" panose="020B0302020104020203" pitchFamily="34" charset="0"/>
            </a:endParaRPr>
          </a:p>
          <a:p>
            <a:r>
              <a:rPr lang="de-DE" dirty="0">
                <a:latin typeface="Gill Sans MT Light" panose="020B0302020104020203" pitchFamily="34" charset="0"/>
              </a:rPr>
              <a:t>- Nähe zum Wohnort</a:t>
            </a:r>
          </a:p>
          <a:p>
            <a:r>
              <a:rPr lang="de-DE" dirty="0">
                <a:latin typeface="Gill Sans MT Light" panose="020B0302020104020203" pitchFamily="34" charset="0"/>
              </a:rPr>
              <a:t>- Schulwegsicherheit</a:t>
            </a:r>
          </a:p>
          <a:p>
            <a:pPr marL="171450" indent="-171450">
              <a:buFontTx/>
              <a:buChar char="-"/>
            </a:pPr>
            <a:r>
              <a:rPr lang="de-DE" dirty="0" err="1">
                <a:latin typeface="Gill Sans MT Light" panose="020B0302020104020203" pitchFamily="34" charset="0"/>
              </a:rPr>
              <a:t>Klassengrösse</a:t>
            </a:r>
            <a:endParaRPr lang="de-DE" dirty="0">
              <a:latin typeface="Gill Sans MT Light" panose="020B0302020104020203" pitchFamily="34" charset="0"/>
            </a:endParaRPr>
          </a:p>
          <a:p>
            <a:pPr marL="171450" indent="-171450">
              <a:buFontTx/>
              <a:buChar char="-"/>
            </a:pPr>
            <a:r>
              <a:rPr lang="de-DE" dirty="0">
                <a:latin typeface="Gill Sans MT Light" panose="020B0302020104020203" pitchFamily="34" charset="0"/>
              </a:rPr>
              <a:t>Durchmischung (Geschlecht, Alter, Sprache, ...)</a:t>
            </a:r>
          </a:p>
          <a:p>
            <a:endParaRPr lang="de-DE" dirty="0">
              <a:latin typeface="Gill Sans MT Light" panose="020B0302020104020203" pitchFamily="34" charset="0"/>
            </a:endParaRPr>
          </a:p>
          <a:p>
            <a:r>
              <a:rPr lang="de-DE" dirty="0">
                <a:latin typeface="Gill Sans MT Light" panose="020B0302020104020203" pitchFamily="34" charset="0"/>
              </a:rPr>
              <a:t>Grundsätzlich soll der Weg in den Kindergarten zu </a:t>
            </a:r>
            <a:r>
              <a:rPr lang="de-DE" dirty="0" err="1">
                <a:latin typeface="Gill Sans MT Light" panose="020B0302020104020203" pitchFamily="34" charset="0"/>
              </a:rPr>
              <a:t>Fuss</a:t>
            </a:r>
            <a:r>
              <a:rPr lang="de-DE" dirty="0">
                <a:latin typeface="Gill Sans MT Light" panose="020B0302020104020203" pitchFamily="34" charset="0"/>
              </a:rPr>
              <a:t> für die Kinder machbar sein. </a:t>
            </a:r>
          </a:p>
          <a:p>
            <a:endParaRPr lang="de-DE" dirty="0">
              <a:latin typeface="Gill Sans MT Light" panose="020B0302020104020203" pitchFamily="34" charset="0"/>
            </a:endParaRPr>
          </a:p>
          <a:p>
            <a:r>
              <a:rPr lang="de-DE" dirty="0">
                <a:latin typeface="Gill Sans MT Light" panose="020B0302020104020203" pitchFamily="34" charset="0"/>
              </a:rPr>
              <a:t>Es gibt Adressen, wie zum Beispiel die </a:t>
            </a:r>
            <a:r>
              <a:rPr lang="de-DE" dirty="0" err="1">
                <a:latin typeface="Gill Sans MT Light" panose="020B0302020104020203" pitchFamily="34" charset="0"/>
              </a:rPr>
              <a:t>Kommetsrüti</a:t>
            </a:r>
            <a:r>
              <a:rPr lang="de-DE" dirty="0">
                <a:latin typeface="Gill Sans MT Light" panose="020B0302020104020203" pitchFamily="34" charset="0"/>
              </a:rPr>
              <a:t>, bei denen eine Einteilung in die Kindergärten Rainheim oder Markt möglich ist. Es ist auch möglich, dass einmal ein Kindergarten bereits voll ist und neu eintretende Kinder in einen etwas weiter entfernten Kindergarten eingeteilt werden.</a:t>
            </a:r>
          </a:p>
          <a:p>
            <a:endParaRPr lang="de-DE" dirty="0">
              <a:latin typeface="Gill Sans MT Light" panose="020B0302020104020203" pitchFamily="34" charset="0"/>
            </a:endParaRPr>
          </a:p>
          <a:p>
            <a:r>
              <a:rPr lang="de-DE" dirty="0">
                <a:latin typeface="Gill Sans MT Light" panose="020B0302020104020203" pitchFamily="34" charset="0"/>
              </a:rPr>
              <a:t>Es wird darauf geachtet, dass Geschwister im gleichen Schulhaus eingeteilt werden</a:t>
            </a:r>
            <a:r>
              <a:rPr lang="de-DE">
                <a:latin typeface="Gill Sans MT Light" panose="020B0302020104020203" pitchFamily="34" charset="0"/>
              </a:rPr>
              <a:t>. </a:t>
            </a:r>
            <a:endParaRPr lang="de-CH" dirty="0">
              <a:latin typeface="Gill Sans MT Light" panose="020B0302020104020203" pitchFamily="34" charset="0"/>
            </a:endParaRPr>
          </a:p>
        </p:txBody>
      </p:sp>
      <p:sp>
        <p:nvSpPr>
          <p:cNvPr id="4" name="Foliennummernplatzhalter 3"/>
          <p:cNvSpPr>
            <a:spLocks noGrp="1"/>
          </p:cNvSpPr>
          <p:nvPr>
            <p:ph type="sldNum" sz="quarter" idx="5"/>
          </p:nvPr>
        </p:nvSpPr>
        <p:spPr/>
        <p:txBody>
          <a:bodyPr/>
          <a:lstStyle/>
          <a:p>
            <a:fld id="{8038A98A-84DE-40C5-9651-08BCDFE12AAD}" type="slidenum">
              <a:rPr lang="de-CH" smtClean="0"/>
              <a:t>11</a:t>
            </a:fld>
            <a:endParaRPr lang="de-CH"/>
          </a:p>
        </p:txBody>
      </p:sp>
    </p:spTree>
    <p:extLst>
      <p:ext uri="{BB962C8B-B14F-4D97-AF65-F5344CB8AC3E}">
        <p14:creationId xmlns:p14="http://schemas.microsoft.com/office/powerpoint/2010/main" val="3199898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06713" y="857250"/>
            <a:ext cx="4113212" cy="2314575"/>
          </a:xfrm>
        </p:spPr>
      </p:sp>
      <p:sp>
        <p:nvSpPr>
          <p:cNvPr id="3" name="Notizenplatzhalter 2"/>
          <p:cNvSpPr>
            <a:spLocks noGrp="1"/>
          </p:cNvSpPr>
          <p:nvPr>
            <p:ph type="body" idx="1"/>
          </p:nvPr>
        </p:nvSpPr>
        <p:spPr/>
        <p:txBody>
          <a:bodyPr/>
          <a:lstStyle/>
          <a:p>
            <a:r>
              <a:rPr lang="de-DE" dirty="0">
                <a:latin typeface="Gill Sans MT Light" panose="020B0302020104020203" pitchFamily="34" charset="0"/>
              </a:rPr>
              <a:t>Spielgruppe, Kindergarten</a:t>
            </a:r>
            <a:endParaRPr lang="de-CH" dirty="0">
              <a:latin typeface="Gill Sans MT Light" panose="020B0302020104020203" pitchFamily="34" charset="0"/>
            </a:endParaRPr>
          </a:p>
        </p:txBody>
      </p:sp>
      <p:sp>
        <p:nvSpPr>
          <p:cNvPr id="4" name="Foliennummernplatzhalter 3"/>
          <p:cNvSpPr>
            <a:spLocks noGrp="1"/>
          </p:cNvSpPr>
          <p:nvPr>
            <p:ph type="sldNum" sz="quarter" idx="5"/>
          </p:nvPr>
        </p:nvSpPr>
        <p:spPr/>
        <p:txBody>
          <a:bodyPr/>
          <a:lstStyle/>
          <a:p>
            <a:fld id="{8038A98A-84DE-40C5-9651-08BCDFE12AAD}" type="slidenum">
              <a:rPr lang="de-CH" smtClean="0"/>
              <a:t>12</a:t>
            </a:fld>
            <a:endParaRPr lang="de-CH"/>
          </a:p>
        </p:txBody>
      </p:sp>
    </p:spTree>
    <p:extLst>
      <p:ext uri="{BB962C8B-B14F-4D97-AF65-F5344CB8AC3E}">
        <p14:creationId xmlns:p14="http://schemas.microsoft.com/office/powerpoint/2010/main" val="42839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Gill Sans MT Light" panose="020B0302020104020203" pitchFamily="34" charset="0"/>
              </a:rPr>
              <a:t>Spielgruppe, Kindergarten</a:t>
            </a:r>
            <a:endParaRPr lang="de-CH" dirty="0">
              <a:latin typeface="Gill Sans MT Light" panose="020B0302020104020203" pitchFamily="34" charset="0"/>
            </a:endParaRPr>
          </a:p>
        </p:txBody>
      </p:sp>
      <p:sp>
        <p:nvSpPr>
          <p:cNvPr id="4" name="Foliennummernplatzhalter 3"/>
          <p:cNvSpPr>
            <a:spLocks noGrp="1"/>
          </p:cNvSpPr>
          <p:nvPr>
            <p:ph type="sldNum" sz="quarter" idx="5"/>
          </p:nvPr>
        </p:nvSpPr>
        <p:spPr/>
        <p:txBody>
          <a:bodyPr/>
          <a:lstStyle/>
          <a:p>
            <a:fld id="{8038A98A-84DE-40C5-9651-08BCDFE12AAD}" type="slidenum">
              <a:rPr lang="de-CH" smtClean="0"/>
              <a:t>13</a:t>
            </a:fld>
            <a:endParaRPr lang="de-CH"/>
          </a:p>
        </p:txBody>
      </p:sp>
    </p:spTree>
    <p:extLst>
      <p:ext uri="{BB962C8B-B14F-4D97-AF65-F5344CB8AC3E}">
        <p14:creationId xmlns:p14="http://schemas.microsoft.com/office/powerpoint/2010/main" val="118310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Gill Sans MT Light" panose="020B0302020104020203" pitchFamily="34" charset="0"/>
              </a:rPr>
              <a:t>Spielgruppe, Kindergarten</a:t>
            </a:r>
            <a:endParaRPr lang="de-CH" dirty="0">
              <a:latin typeface="Gill Sans MT Light" panose="020B0302020104020203" pitchFamily="34" charset="0"/>
            </a:endParaRPr>
          </a:p>
        </p:txBody>
      </p:sp>
      <p:sp>
        <p:nvSpPr>
          <p:cNvPr id="4" name="Foliennummernplatzhalter 3"/>
          <p:cNvSpPr>
            <a:spLocks noGrp="1"/>
          </p:cNvSpPr>
          <p:nvPr>
            <p:ph type="sldNum" sz="quarter" idx="5"/>
          </p:nvPr>
        </p:nvSpPr>
        <p:spPr/>
        <p:txBody>
          <a:bodyPr/>
          <a:lstStyle/>
          <a:p>
            <a:fld id="{8038A98A-84DE-40C5-9651-08BCDFE12AAD}" type="slidenum">
              <a:rPr lang="de-CH" smtClean="0"/>
              <a:t>14</a:t>
            </a:fld>
            <a:endParaRPr lang="de-CH"/>
          </a:p>
        </p:txBody>
      </p:sp>
    </p:spTree>
    <p:extLst>
      <p:ext uri="{BB962C8B-B14F-4D97-AF65-F5344CB8AC3E}">
        <p14:creationId xmlns:p14="http://schemas.microsoft.com/office/powerpoint/2010/main" val="2687950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Gill Sans MT Light" panose="020B0302020104020203" pitchFamily="34" charset="0"/>
              </a:rPr>
              <a:t>Spielgruppe, Kindergarten</a:t>
            </a:r>
            <a:endParaRPr lang="de-CH" dirty="0">
              <a:latin typeface="Gill Sans MT Light" panose="020B0302020104020203" pitchFamily="34" charset="0"/>
            </a:endParaRPr>
          </a:p>
        </p:txBody>
      </p:sp>
      <p:sp>
        <p:nvSpPr>
          <p:cNvPr id="4" name="Foliennummernplatzhalter 3"/>
          <p:cNvSpPr>
            <a:spLocks noGrp="1"/>
          </p:cNvSpPr>
          <p:nvPr>
            <p:ph type="sldNum" sz="quarter" idx="5"/>
          </p:nvPr>
        </p:nvSpPr>
        <p:spPr/>
        <p:txBody>
          <a:bodyPr/>
          <a:lstStyle/>
          <a:p>
            <a:fld id="{8038A98A-84DE-40C5-9651-08BCDFE12AAD}" type="slidenum">
              <a:rPr lang="de-CH" smtClean="0"/>
              <a:t>15</a:t>
            </a:fld>
            <a:endParaRPr lang="de-CH"/>
          </a:p>
        </p:txBody>
      </p:sp>
    </p:spTree>
    <p:extLst>
      <p:ext uri="{BB962C8B-B14F-4D97-AF65-F5344CB8AC3E}">
        <p14:creationId xmlns:p14="http://schemas.microsoft.com/office/powerpoint/2010/main" val="2775414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06713" y="857250"/>
            <a:ext cx="4113212" cy="2314575"/>
          </a:xfrm>
        </p:spPr>
      </p:sp>
      <p:sp>
        <p:nvSpPr>
          <p:cNvPr id="3" name="Notizenplatzhalter 2"/>
          <p:cNvSpPr>
            <a:spLocks noGrp="1"/>
          </p:cNvSpPr>
          <p:nvPr>
            <p:ph type="body" idx="1"/>
          </p:nvPr>
        </p:nvSpPr>
        <p:spPr/>
        <p:txBody>
          <a:bodyPr/>
          <a:lstStyle/>
          <a:p>
            <a:endParaRPr lang="de-CH" dirty="0">
              <a:latin typeface="Gill Sans MT Light" panose="020B0302020104020203" pitchFamily="34" charset="0"/>
            </a:endParaRPr>
          </a:p>
        </p:txBody>
      </p:sp>
      <p:sp>
        <p:nvSpPr>
          <p:cNvPr id="4" name="Foliennummernplatzhalter 3"/>
          <p:cNvSpPr>
            <a:spLocks noGrp="1"/>
          </p:cNvSpPr>
          <p:nvPr>
            <p:ph type="sldNum" sz="quarter" idx="5"/>
          </p:nvPr>
        </p:nvSpPr>
        <p:spPr/>
        <p:txBody>
          <a:bodyPr/>
          <a:lstStyle/>
          <a:p>
            <a:fld id="{8038A98A-84DE-40C5-9651-08BCDFE12AAD}" type="slidenum">
              <a:rPr lang="de-CH" smtClean="0"/>
              <a:t>16</a:t>
            </a:fld>
            <a:endParaRPr lang="de-CH"/>
          </a:p>
        </p:txBody>
      </p:sp>
    </p:spTree>
    <p:extLst>
      <p:ext uri="{BB962C8B-B14F-4D97-AF65-F5344CB8AC3E}">
        <p14:creationId xmlns:p14="http://schemas.microsoft.com/office/powerpoint/2010/main" val="151253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06713" y="857250"/>
            <a:ext cx="4113212" cy="23145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038A98A-84DE-40C5-9651-08BCDFE12AAD}" type="slidenum">
              <a:rPr lang="de-CH" smtClean="0"/>
              <a:t>17</a:t>
            </a:fld>
            <a:endParaRPr lang="de-CH"/>
          </a:p>
        </p:txBody>
      </p:sp>
    </p:spTree>
    <p:extLst>
      <p:ext uri="{BB962C8B-B14F-4D97-AF65-F5344CB8AC3E}">
        <p14:creationId xmlns:p14="http://schemas.microsoft.com/office/powerpoint/2010/main" val="209312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66EED-2D1D-702C-0E68-A70A44436B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6146751-F7A6-6CAA-3D3F-5DACD4573ED7}"/>
              </a:ext>
            </a:extLst>
          </p:cNvPr>
          <p:cNvSpPr>
            <a:spLocks noGrp="1" noRot="1" noChangeAspect="1"/>
          </p:cNvSpPr>
          <p:nvPr>
            <p:ph type="sldImg"/>
          </p:nvPr>
        </p:nvSpPr>
        <p:spPr>
          <a:xfrm>
            <a:off x="2906713" y="857250"/>
            <a:ext cx="4113212" cy="2314575"/>
          </a:xfrm>
        </p:spPr>
      </p:sp>
      <p:sp>
        <p:nvSpPr>
          <p:cNvPr id="3" name="Notizenplatzhalter 2">
            <a:extLst>
              <a:ext uri="{FF2B5EF4-FFF2-40B4-BE49-F238E27FC236}">
                <a16:creationId xmlns:a16="http://schemas.microsoft.com/office/drawing/2014/main" id="{20D17688-DE9A-68DF-5152-BC487AB47925}"/>
              </a:ext>
            </a:extLst>
          </p:cNvPr>
          <p:cNvSpPr>
            <a:spLocks noGrp="1"/>
          </p:cNvSpPr>
          <p:nvPr>
            <p:ph type="body" idx="1"/>
          </p:nvPr>
        </p:nvSpPr>
        <p:spPr/>
        <p:txBody>
          <a:bodyPr/>
          <a:lstStyle/>
          <a:p>
            <a:r>
              <a:rPr lang="de-DE" dirty="0">
                <a:latin typeface="Gill Sans MT Light" panose="020B0302020104020203" pitchFamily="34" charset="0"/>
              </a:rPr>
              <a:t>Ich bedanke mich herzlich für Ihre Aufmerksamkeit. Sie dürfen nun bei einem kleinen Apéro die verschiedenen Tische aus dem Kindergarten und der Spielgruppe näher anschauen und sich austauschen. Die Lehrpersonen, die Spielgruppenleiterinnen und ich stehen bei Fragen gerne zur Verfügung. Ich wünsche Ihnen einen schönen Abend. </a:t>
            </a:r>
            <a:endParaRPr lang="de-CH" dirty="0">
              <a:latin typeface="Gill Sans MT Light" panose="020B0302020104020203" pitchFamily="34" charset="0"/>
            </a:endParaRPr>
          </a:p>
        </p:txBody>
      </p:sp>
      <p:sp>
        <p:nvSpPr>
          <p:cNvPr id="4" name="Foliennummernplatzhalter 3">
            <a:extLst>
              <a:ext uri="{FF2B5EF4-FFF2-40B4-BE49-F238E27FC236}">
                <a16:creationId xmlns:a16="http://schemas.microsoft.com/office/drawing/2014/main" id="{375C0FBF-FDF6-30D0-7B3F-870ACF805C44}"/>
              </a:ext>
            </a:extLst>
          </p:cNvPr>
          <p:cNvSpPr>
            <a:spLocks noGrp="1"/>
          </p:cNvSpPr>
          <p:nvPr>
            <p:ph type="sldNum" sz="quarter" idx="5"/>
          </p:nvPr>
        </p:nvSpPr>
        <p:spPr/>
        <p:txBody>
          <a:bodyPr/>
          <a:lstStyle/>
          <a:p>
            <a:fld id="{8038A98A-84DE-40C5-9651-08BCDFE12AAD}" type="slidenum">
              <a:rPr lang="de-CH" smtClean="0"/>
              <a:t>18</a:t>
            </a:fld>
            <a:endParaRPr lang="de-CH"/>
          </a:p>
        </p:txBody>
      </p:sp>
    </p:spTree>
    <p:extLst>
      <p:ext uri="{BB962C8B-B14F-4D97-AF65-F5344CB8AC3E}">
        <p14:creationId xmlns:p14="http://schemas.microsoft.com/office/powerpoint/2010/main" val="233359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85E80-AE20-5A0F-F013-B87090A4090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478A29-DF72-849A-1396-CCFB46AE82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3F8ACF0-716D-6500-1DD8-1B0D39C50159}"/>
              </a:ext>
            </a:extLst>
          </p:cNvPr>
          <p:cNvSpPr>
            <a:spLocks noGrp="1"/>
          </p:cNvSpPr>
          <p:nvPr>
            <p:ph type="body" idx="1"/>
          </p:nvPr>
        </p:nvSpPr>
        <p:spPr/>
        <p:txBody>
          <a:bodyPr/>
          <a:lstStyle/>
          <a:p>
            <a:r>
              <a:rPr lang="de-DE" dirty="0">
                <a:latin typeface="Gill Sans MT Light" panose="020B0302020104020203" pitchFamily="34" charset="0"/>
              </a:rPr>
              <a:t>Die Spielgruppe ist in Wolhusen ein Teil der Schule. Sie bildet einen familienergänzenden Lern- und Bildungsort. Das Spielen steht im Zentrum. Die Kinder werden in verschiedensten Bereichen ihrer Entwicklung gefördert. Beispiele dazu lesen Sie in der Tabelle.</a:t>
            </a:r>
            <a:endParaRPr lang="de-CH" dirty="0">
              <a:latin typeface="Gill Sans MT Light" panose="020B0302020104020203" pitchFamily="34" charset="0"/>
            </a:endParaRPr>
          </a:p>
        </p:txBody>
      </p:sp>
      <p:sp>
        <p:nvSpPr>
          <p:cNvPr id="4" name="Foliennummernplatzhalter 3">
            <a:extLst>
              <a:ext uri="{FF2B5EF4-FFF2-40B4-BE49-F238E27FC236}">
                <a16:creationId xmlns:a16="http://schemas.microsoft.com/office/drawing/2014/main" id="{6E9DC5E2-FDB0-25DF-B561-03B6609CABAD}"/>
              </a:ext>
            </a:extLst>
          </p:cNvPr>
          <p:cNvSpPr>
            <a:spLocks noGrp="1"/>
          </p:cNvSpPr>
          <p:nvPr>
            <p:ph type="sldNum" sz="quarter" idx="5"/>
          </p:nvPr>
        </p:nvSpPr>
        <p:spPr/>
        <p:txBody>
          <a:bodyPr/>
          <a:lstStyle/>
          <a:p>
            <a:fld id="{8038A98A-84DE-40C5-9651-08BCDFE12AAD}" type="slidenum">
              <a:rPr lang="de-CH" smtClean="0"/>
              <a:t>2</a:t>
            </a:fld>
            <a:endParaRPr lang="de-CH"/>
          </a:p>
        </p:txBody>
      </p:sp>
    </p:spTree>
    <p:extLst>
      <p:ext uri="{BB962C8B-B14F-4D97-AF65-F5344CB8AC3E}">
        <p14:creationId xmlns:p14="http://schemas.microsoft.com/office/powerpoint/2010/main" val="325665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640D1-702B-2CB2-6F95-AB8D844205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6BA79C0-AE3F-82BE-848B-B09E0971D42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C88F79F-A823-83FA-A8E1-9A058A1BECFE}"/>
              </a:ext>
            </a:extLst>
          </p:cNvPr>
          <p:cNvSpPr>
            <a:spLocks noGrp="1"/>
          </p:cNvSpPr>
          <p:nvPr>
            <p:ph type="body" idx="1"/>
          </p:nvPr>
        </p:nvSpPr>
        <p:spPr/>
        <p:txBody>
          <a:bodyPr/>
          <a:lstStyle/>
          <a:p>
            <a:r>
              <a:rPr lang="de-DE" sz="1200" dirty="0">
                <a:latin typeface="Gill Sans MT Light" panose="020B0302020104020203" pitchFamily="34" charset="0"/>
              </a:rPr>
              <a:t>Auf dieser Folie sehen Sie den Ablauf der Schullaufbahn bis zur 1. Klasse.</a:t>
            </a:r>
          </a:p>
          <a:p>
            <a:r>
              <a:rPr lang="de-DE" sz="1200" dirty="0">
                <a:latin typeface="Gill Sans MT Light" panose="020B0302020104020203" pitchFamily="34" charset="0"/>
              </a:rPr>
              <a:t>Ist Ihr Kind zwischen dem 1.8.22 und dem 31.7.23 geboren, kann es ab August 2026 die Spielgruppe besuchen.</a:t>
            </a:r>
          </a:p>
          <a:p>
            <a:pPr defTabSz="916846"/>
            <a:r>
              <a:rPr lang="de-DE" sz="1200" dirty="0">
                <a:latin typeface="Gill Sans MT Light" panose="020B0302020104020203" pitchFamily="34" charset="0"/>
              </a:rPr>
              <a:t>Ist Ihr Kind zwischen dem 1.8.21 und dem 31.7.22 geboren, kann es ab August 2026 die Spielgruppe oder den freiwilligen Kindergarten besuchen. </a:t>
            </a:r>
          </a:p>
          <a:p>
            <a:pPr defTabSz="916846"/>
            <a:r>
              <a:rPr lang="de-DE" sz="1200" dirty="0">
                <a:latin typeface="Gill Sans MT Light" panose="020B0302020104020203" pitchFamily="34" charset="0"/>
              </a:rPr>
              <a:t>Ist Ihr Kind zwischen dem 1.8.20 und dem 31.7.21 geboren, wird es ab August 2026 den obligatorischen Kindergarten besuchen.</a:t>
            </a:r>
          </a:p>
          <a:p>
            <a:pPr defTabSz="916846"/>
            <a:endParaRPr lang="de-DE" sz="1200" dirty="0">
              <a:latin typeface="Gill Sans MT Light" panose="020B0302020104020203" pitchFamily="34" charset="0"/>
            </a:endParaRPr>
          </a:p>
          <a:p>
            <a:pPr defTabSz="916846"/>
            <a:r>
              <a:rPr lang="de-DE" sz="1200" dirty="0">
                <a:latin typeface="Gill Sans MT Light" panose="020B0302020104020203" pitchFamily="34" charset="0"/>
              </a:rPr>
              <a:t>Nach einem freiwilligen Kindergartenjahr folgt das obligatorische. Normalerweise erfolgt danach der Übertritt in die 1. Klasse. Bei Bedarf ist auch ein 2. obligatorisches Kindergartenjahr möglich. </a:t>
            </a:r>
          </a:p>
          <a:p>
            <a:endParaRPr lang="de-CH" sz="1200" dirty="0">
              <a:latin typeface="Gill Sans MT Light" panose="020B0302020104020203" pitchFamily="34" charset="0"/>
            </a:endParaRPr>
          </a:p>
          <a:p>
            <a:endParaRPr lang="de-CH" sz="1200" dirty="0">
              <a:latin typeface="Gill Sans MT Light" panose="020B0302020104020203" pitchFamily="34" charset="0"/>
            </a:endParaRPr>
          </a:p>
        </p:txBody>
      </p:sp>
      <p:sp>
        <p:nvSpPr>
          <p:cNvPr id="4" name="Foliennummernplatzhalter 3">
            <a:extLst>
              <a:ext uri="{FF2B5EF4-FFF2-40B4-BE49-F238E27FC236}">
                <a16:creationId xmlns:a16="http://schemas.microsoft.com/office/drawing/2014/main" id="{94775ED1-B0B4-743F-35ED-AB4A0679C7DE}"/>
              </a:ext>
            </a:extLst>
          </p:cNvPr>
          <p:cNvSpPr>
            <a:spLocks noGrp="1"/>
          </p:cNvSpPr>
          <p:nvPr>
            <p:ph type="sldNum" sz="quarter" idx="5"/>
          </p:nvPr>
        </p:nvSpPr>
        <p:spPr/>
        <p:txBody>
          <a:bodyPr/>
          <a:lstStyle/>
          <a:p>
            <a:fld id="{8038A98A-84DE-40C5-9651-08BCDFE12AAD}" type="slidenum">
              <a:rPr lang="de-CH" smtClean="0"/>
              <a:t>3</a:t>
            </a:fld>
            <a:endParaRPr lang="de-CH"/>
          </a:p>
        </p:txBody>
      </p:sp>
    </p:spTree>
    <p:extLst>
      <p:ext uri="{BB962C8B-B14F-4D97-AF65-F5344CB8AC3E}">
        <p14:creationId xmlns:p14="http://schemas.microsoft.com/office/powerpoint/2010/main" val="274548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Gill Sans MT Light" panose="020B0302020104020203" pitchFamily="34" charset="0"/>
              </a:rPr>
              <a:t>Die Spielgruppe ist in Wolhusen ein Teil der Schule. Sie bildet einen familienergänzenden Lern- und Bildungsort. Das Spielen steht im Zentrum. Die Kinder werden in verschiedensten Bereichen ihrer Entwicklung gefördert. Beispiele dazu lesen Sie in der Tabelle.</a:t>
            </a:r>
            <a:endParaRPr lang="de-CH" dirty="0">
              <a:latin typeface="Gill Sans MT Light" panose="020B0302020104020203" pitchFamily="34" charset="0"/>
            </a:endParaRPr>
          </a:p>
        </p:txBody>
      </p:sp>
      <p:sp>
        <p:nvSpPr>
          <p:cNvPr id="4" name="Foliennummernplatzhalter 3"/>
          <p:cNvSpPr>
            <a:spLocks noGrp="1"/>
          </p:cNvSpPr>
          <p:nvPr>
            <p:ph type="sldNum" sz="quarter" idx="5"/>
          </p:nvPr>
        </p:nvSpPr>
        <p:spPr/>
        <p:txBody>
          <a:bodyPr/>
          <a:lstStyle/>
          <a:p>
            <a:fld id="{8038A98A-84DE-40C5-9651-08BCDFE12AAD}" type="slidenum">
              <a:rPr lang="de-CH" smtClean="0"/>
              <a:t>4</a:t>
            </a:fld>
            <a:endParaRPr lang="de-CH"/>
          </a:p>
        </p:txBody>
      </p:sp>
    </p:spTree>
    <p:extLst>
      <p:ext uri="{BB962C8B-B14F-4D97-AF65-F5344CB8AC3E}">
        <p14:creationId xmlns:p14="http://schemas.microsoft.com/office/powerpoint/2010/main" val="214164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Gill Sans MT Light" panose="020B0302020104020203" pitchFamily="34" charset="0"/>
              </a:rPr>
              <a:t>In Wolhusen gibt es die Raum-, die Wald- und die Bauernhofspielgruppe.</a:t>
            </a:r>
          </a:p>
          <a:p>
            <a:r>
              <a:rPr lang="de-DE" dirty="0">
                <a:latin typeface="Gill Sans MT Light" panose="020B0302020104020203" pitchFamily="34" charset="0"/>
              </a:rPr>
              <a:t>Die Raumspielgruppe findet jeweils Vormittags von 08.45-11.15 Uhr im Andreasheim (vis-à-vis vom Schulhaus Rainheim) statt. Dieses Angebot kann man 1x, 2x oder 3x pro Woche nutzen.</a:t>
            </a:r>
          </a:p>
          <a:p>
            <a:r>
              <a:rPr lang="de-DE" dirty="0">
                <a:latin typeface="Gill Sans MT Light" panose="020B0302020104020203" pitchFamily="34" charset="0"/>
              </a:rPr>
              <a:t>Die Waldspielgruppe findet jeweils am Donnerstag und Freitag Vormittag von 08.45-11.15 Uhr im </a:t>
            </a:r>
            <a:r>
              <a:rPr lang="de-DE" dirty="0" err="1">
                <a:latin typeface="Gill Sans MT Light" panose="020B0302020104020203" pitchFamily="34" charset="0"/>
              </a:rPr>
              <a:t>Birrhölzli</a:t>
            </a:r>
            <a:r>
              <a:rPr lang="de-DE" dirty="0">
                <a:latin typeface="Gill Sans MT Light" panose="020B0302020104020203" pitchFamily="34" charset="0"/>
              </a:rPr>
              <a:t>-Wald (Spitalgebiet) statt. Dieses Angebot kann man 1x pro Woche nutzen.</a:t>
            </a:r>
          </a:p>
          <a:p>
            <a:r>
              <a:rPr lang="de-DE" dirty="0">
                <a:latin typeface="Gill Sans MT Light" panose="020B0302020104020203" pitchFamily="34" charset="0"/>
              </a:rPr>
              <a:t>Die Bauernhofspielgruppe findet jeweils am Montagvormittag von 08.45-11.15 Uhr auf dem Bauernhof der Familie Läufer, </a:t>
            </a:r>
            <a:r>
              <a:rPr lang="de-DE" dirty="0" err="1">
                <a:latin typeface="Gill Sans MT Light" panose="020B0302020104020203" pitchFamily="34" charset="0"/>
              </a:rPr>
              <a:t>Oberwermelingen</a:t>
            </a:r>
            <a:r>
              <a:rPr lang="de-DE" dirty="0">
                <a:latin typeface="Gill Sans MT Light" panose="020B0302020104020203" pitchFamily="34" charset="0"/>
              </a:rPr>
              <a:t> (Spitalgebiet) statt. Dieses Angebot kann man 1x pro Woche nutzen.</a:t>
            </a:r>
          </a:p>
          <a:p>
            <a:r>
              <a:rPr lang="de-DE" dirty="0">
                <a:latin typeface="Gill Sans MT Light" panose="020B0302020104020203" pitchFamily="34" charset="0"/>
              </a:rPr>
              <a:t>Es sind Kombinationen dieser Spielgruppen möglich, die von 1x-3x die Woche reichen (z.B. 1x Raum, 1x Wald, 1x Bauernhof).</a:t>
            </a:r>
          </a:p>
          <a:p>
            <a:r>
              <a:rPr lang="de-DE" dirty="0">
                <a:latin typeface="Gill Sans MT Light" panose="020B0302020104020203" pitchFamily="34" charset="0"/>
              </a:rPr>
              <a:t>Die Spielgruppe ist kostenpflichtig. </a:t>
            </a:r>
            <a:endParaRPr lang="de-CH" dirty="0">
              <a:latin typeface="Gill Sans MT Light" panose="020B0302020104020203" pitchFamily="34" charset="0"/>
            </a:endParaRPr>
          </a:p>
        </p:txBody>
      </p:sp>
      <p:sp>
        <p:nvSpPr>
          <p:cNvPr id="4" name="Foliennummernplatzhalter 3"/>
          <p:cNvSpPr>
            <a:spLocks noGrp="1"/>
          </p:cNvSpPr>
          <p:nvPr>
            <p:ph type="sldNum" sz="quarter" idx="5"/>
          </p:nvPr>
        </p:nvSpPr>
        <p:spPr/>
        <p:txBody>
          <a:bodyPr/>
          <a:lstStyle/>
          <a:p>
            <a:fld id="{8038A98A-84DE-40C5-9651-08BCDFE12AAD}" type="slidenum">
              <a:rPr lang="de-CH" smtClean="0"/>
              <a:t>5</a:t>
            </a:fld>
            <a:endParaRPr lang="de-CH"/>
          </a:p>
        </p:txBody>
      </p:sp>
    </p:spTree>
    <p:extLst>
      <p:ext uri="{BB962C8B-B14F-4D97-AF65-F5344CB8AC3E}">
        <p14:creationId xmlns:p14="http://schemas.microsoft.com/office/powerpoint/2010/main" val="88863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06713" y="857250"/>
            <a:ext cx="4113212" cy="2314575"/>
          </a:xfrm>
        </p:spPr>
      </p:sp>
      <p:sp>
        <p:nvSpPr>
          <p:cNvPr id="3" name="Notizenplatzhalter 2"/>
          <p:cNvSpPr>
            <a:spLocks noGrp="1"/>
          </p:cNvSpPr>
          <p:nvPr>
            <p:ph type="body" idx="1"/>
          </p:nvPr>
        </p:nvSpPr>
        <p:spPr/>
        <p:txBody>
          <a:bodyPr/>
          <a:lstStyle/>
          <a:p>
            <a:r>
              <a:rPr lang="de-DE" dirty="0">
                <a:latin typeface="Gill Sans MT Light" panose="020B0302020104020203" pitchFamily="34" charset="0"/>
              </a:rPr>
              <a:t>Der Kindergarten wird altersgemischt geführt. Es sind also Kinder vom freiwilligen Kindergarten und Kinder vom obligatorischen Kindergarten in einer Klasse. Im Kindergarten eröffnen sich dem Kind weitere Lebens-, Spiel- und Erfahrungsräume. Der Kindergarten fördert das Lernen und die Entwicklung unter Berücksichtigung der individuellen Voraussetzungen.</a:t>
            </a:r>
          </a:p>
          <a:p>
            <a:r>
              <a:rPr lang="de-DE" dirty="0">
                <a:latin typeface="Gill Sans MT Light" panose="020B0302020104020203" pitchFamily="34" charset="0"/>
              </a:rPr>
              <a:t>Ein Eintritt in den freiwilligen Kindergarten ist sowohl im August 2026 als auch im Januar 2027 möglich. Wir von der Schule Wolhusen empfehlen es, im August zu starten, um ein Spielgruppen- oder Kindergartenjahr von Anfang bis Ende mitzuerleben.</a:t>
            </a:r>
          </a:p>
          <a:p>
            <a:r>
              <a:rPr lang="de-DE" dirty="0">
                <a:latin typeface="Gill Sans MT Light" panose="020B0302020104020203" pitchFamily="34" charset="0"/>
              </a:rPr>
              <a:t>Ein Eintritt in die 1. Klasse der Primarschule erfolgt in der Regel nach 1-2 Jahren, je nach Lerntempo.</a:t>
            </a:r>
            <a:endParaRPr lang="de-CH" dirty="0">
              <a:latin typeface="Gill Sans MT Light" panose="020B0302020104020203" pitchFamily="34" charset="0"/>
            </a:endParaRPr>
          </a:p>
        </p:txBody>
      </p:sp>
      <p:sp>
        <p:nvSpPr>
          <p:cNvPr id="4" name="Foliennummernplatzhalter 3"/>
          <p:cNvSpPr>
            <a:spLocks noGrp="1"/>
          </p:cNvSpPr>
          <p:nvPr>
            <p:ph type="sldNum" sz="quarter" idx="5"/>
          </p:nvPr>
        </p:nvSpPr>
        <p:spPr/>
        <p:txBody>
          <a:bodyPr/>
          <a:lstStyle/>
          <a:p>
            <a:fld id="{8038A98A-84DE-40C5-9651-08BCDFE12AAD}" type="slidenum">
              <a:rPr lang="de-CH" smtClean="0"/>
              <a:t>6</a:t>
            </a:fld>
            <a:endParaRPr lang="de-CH"/>
          </a:p>
        </p:txBody>
      </p:sp>
    </p:spTree>
    <p:extLst>
      <p:ext uri="{BB962C8B-B14F-4D97-AF65-F5344CB8AC3E}">
        <p14:creationId xmlns:p14="http://schemas.microsoft.com/office/powerpoint/2010/main" val="197634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06713" y="857250"/>
            <a:ext cx="4113212" cy="2314575"/>
          </a:xfrm>
        </p:spPr>
      </p:sp>
      <p:sp>
        <p:nvSpPr>
          <p:cNvPr id="3" name="Notizenplatzhalter 2"/>
          <p:cNvSpPr>
            <a:spLocks noGrp="1"/>
          </p:cNvSpPr>
          <p:nvPr>
            <p:ph type="body" idx="1"/>
          </p:nvPr>
        </p:nvSpPr>
        <p:spPr/>
        <p:txBody>
          <a:bodyPr/>
          <a:lstStyle/>
          <a:p>
            <a:r>
              <a:rPr lang="de-CH" dirty="0">
                <a:latin typeface="Gill Sans MT Light" panose="020B0302020104020203" pitchFamily="34" charset="0"/>
              </a:rPr>
              <a:t>Die Präsenzzeit im Kindergarten beträgt 22 Lektionen (jeden Vormittag und 1 Nachmittag). In Wolhusen haben die Kinder aus dem freiwilligen Kindergartenjahr im ersten Quartal, also bis zu den Herbstferien, am Mittwoch unterrichtsfrei. </a:t>
            </a:r>
          </a:p>
          <a:p>
            <a:r>
              <a:rPr lang="de-CH" dirty="0">
                <a:latin typeface="Gill Sans MT Light" panose="020B0302020104020203" pitchFamily="34" charset="0"/>
              </a:rPr>
              <a:t>Im Kindergarten gibt es verschiedene Förderungsangebote (IF, DaZ, IS, SSA). 1x pro Jahr findet ein Elterngespräch statt. </a:t>
            </a:r>
          </a:p>
          <a:p>
            <a:r>
              <a:rPr lang="de-CH" dirty="0">
                <a:latin typeface="Gill Sans MT Light" panose="020B0302020104020203" pitchFamily="34" charset="0"/>
              </a:rPr>
              <a:t>Der Kindergarten ist kostenlos.</a:t>
            </a:r>
          </a:p>
        </p:txBody>
      </p:sp>
      <p:sp>
        <p:nvSpPr>
          <p:cNvPr id="4" name="Foliennummernplatzhalter 3"/>
          <p:cNvSpPr>
            <a:spLocks noGrp="1"/>
          </p:cNvSpPr>
          <p:nvPr>
            <p:ph type="sldNum" sz="quarter" idx="5"/>
          </p:nvPr>
        </p:nvSpPr>
        <p:spPr/>
        <p:txBody>
          <a:bodyPr/>
          <a:lstStyle/>
          <a:p>
            <a:fld id="{8038A98A-84DE-40C5-9651-08BCDFE12AAD}" type="slidenum">
              <a:rPr lang="de-CH" smtClean="0"/>
              <a:t>7</a:t>
            </a:fld>
            <a:endParaRPr lang="de-CH"/>
          </a:p>
        </p:txBody>
      </p:sp>
    </p:spTree>
    <p:extLst>
      <p:ext uri="{BB962C8B-B14F-4D97-AF65-F5344CB8AC3E}">
        <p14:creationId xmlns:p14="http://schemas.microsoft.com/office/powerpoint/2010/main" val="854498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06713" y="857250"/>
            <a:ext cx="4113212" cy="2314575"/>
          </a:xfrm>
        </p:spPr>
      </p:sp>
      <p:sp>
        <p:nvSpPr>
          <p:cNvPr id="3" name="Notizenplatzhalter 2"/>
          <p:cNvSpPr>
            <a:spLocks noGrp="1"/>
          </p:cNvSpPr>
          <p:nvPr>
            <p:ph type="body" idx="1"/>
          </p:nvPr>
        </p:nvSpPr>
        <p:spPr/>
        <p:txBody>
          <a:bodyPr/>
          <a:lstStyle/>
          <a:p>
            <a:r>
              <a:rPr lang="de-DE" dirty="0">
                <a:latin typeface="Gill Sans MT Light" panose="020B0302020104020203" pitchFamily="34" charset="0"/>
              </a:rPr>
              <a:t>Auf dieser Folie sehen Sie einen möglichen Stundenplan im Kindergarten.</a:t>
            </a:r>
            <a:endParaRPr lang="de-CH" dirty="0">
              <a:latin typeface="Gill Sans MT Light" panose="020B0302020104020203" pitchFamily="34" charset="0"/>
            </a:endParaRPr>
          </a:p>
        </p:txBody>
      </p:sp>
      <p:sp>
        <p:nvSpPr>
          <p:cNvPr id="4" name="Foliennummernplatzhalter 3"/>
          <p:cNvSpPr>
            <a:spLocks noGrp="1"/>
          </p:cNvSpPr>
          <p:nvPr>
            <p:ph type="sldNum" sz="quarter" idx="5"/>
          </p:nvPr>
        </p:nvSpPr>
        <p:spPr/>
        <p:txBody>
          <a:bodyPr/>
          <a:lstStyle/>
          <a:p>
            <a:fld id="{8038A98A-84DE-40C5-9651-08BCDFE12AAD}" type="slidenum">
              <a:rPr lang="de-CH" smtClean="0"/>
              <a:t>8</a:t>
            </a:fld>
            <a:endParaRPr lang="de-CH"/>
          </a:p>
        </p:txBody>
      </p:sp>
    </p:spTree>
    <p:extLst>
      <p:ext uri="{BB962C8B-B14F-4D97-AF65-F5344CB8AC3E}">
        <p14:creationId xmlns:p14="http://schemas.microsoft.com/office/powerpoint/2010/main" val="3648621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06713" y="857250"/>
            <a:ext cx="4113212" cy="2314575"/>
          </a:xfrm>
        </p:spPr>
      </p:sp>
      <p:sp>
        <p:nvSpPr>
          <p:cNvPr id="3" name="Notizenplatzhalter 2"/>
          <p:cNvSpPr>
            <a:spLocks noGrp="1"/>
          </p:cNvSpPr>
          <p:nvPr>
            <p:ph type="body" idx="1"/>
          </p:nvPr>
        </p:nvSpPr>
        <p:spPr/>
        <p:txBody>
          <a:bodyPr/>
          <a:lstStyle/>
          <a:p>
            <a:pPr>
              <a:lnSpc>
                <a:spcPct val="107000"/>
              </a:lnSpc>
            </a:pPr>
            <a:r>
              <a:rPr lang="de-DE" dirty="0">
                <a:latin typeface="Gill Sans MT Light" panose="020B0302020104020203" pitchFamily="34" charset="0"/>
                <a:ea typeface="Calibri" panose="020F0502020204030204" pitchFamily="34" charset="0"/>
                <a:cs typeface="Times New Roman" panose="02020603050405020304" pitchFamily="18" charset="0"/>
              </a:rPr>
              <a:t>Nun werden sich die Klassenlehrpersonen des Kindergartens und die Spielgruppenleiterinnen kurz vorstellen und sagen, wo sie arbeiten.</a:t>
            </a:r>
          </a:p>
        </p:txBody>
      </p:sp>
      <p:sp>
        <p:nvSpPr>
          <p:cNvPr id="4" name="Foliennummernplatzhalter 3"/>
          <p:cNvSpPr>
            <a:spLocks noGrp="1"/>
          </p:cNvSpPr>
          <p:nvPr>
            <p:ph type="sldNum" sz="quarter" idx="5"/>
          </p:nvPr>
        </p:nvSpPr>
        <p:spPr/>
        <p:txBody>
          <a:bodyPr/>
          <a:lstStyle/>
          <a:p>
            <a:fld id="{8038A98A-84DE-40C5-9651-08BCDFE12AAD}" type="slidenum">
              <a:rPr lang="de-CH" smtClean="0"/>
              <a:t>9</a:t>
            </a:fld>
            <a:endParaRPr lang="de-CH"/>
          </a:p>
        </p:txBody>
      </p:sp>
    </p:spTree>
    <p:extLst>
      <p:ext uri="{BB962C8B-B14F-4D97-AF65-F5344CB8AC3E}">
        <p14:creationId xmlns:p14="http://schemas.microsoft.com/office/powerpoint/2010/main" val="361705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9421EA7-3B64-4215-BEB5-852C16D0FB5D}" type="datetimeFigureOut">
              <a:rPr lang="de-CH" smtClean="0"/>
              <a:t>13.01.2026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6280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9421EA7-3B64-4215-BEB5-852C16D0FB5D}" type="datetimeFigureOut">
              <a:rPr lang="de-CH" smtClean="0"/>
              <a:t>13.01.2026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305966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9421EA7-3B64-4215-BEB5-852C16D0FB5D}" type="datetimeFigureOut">
              <a:rPr lang="de-CH" smtClean="0"/>
              <a:t>13.01.2026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43D99C5F-2CDE-4D4B-BDE7-E23982234FFF}" type="slidenum">
              <a:rPr lang="de-CH" smtClean="0"/>
              <a:t>‹Nr.›</a:t>
            </a:fld>
            <a:endParaRPr lang="de-C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118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9421EA7-3B64-4215-BEB5-852C16D0FB5D}" type="datetimeFigureOut">
              <a:rPr lang="de-CH" smtClean="0"/>
              <a:t>13.01.2026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318171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9421EA7-3B64-4215-BEB5-852C16D0FB5D}" type="datetimeFigureOut">
              <a:rPr lang="de-CH" smtClean="0"/>
              <a:t>13.01.2026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43D99C5F-2CDE-4D4B-BDE7-E23982234FFF}" type="slidenum">
              <a:rPr lang="de-CH" smtClean="0"/>
              <a:t>‹Nr.›</a:t>
            </a:fld>
            <a:endParaRPr lang="de-CH"/>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37189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9421EA7-3B64-4215-BEB5-852C16D0FB5D}" type="datetimeFigureOut">
              <a:rPr lang="de-CH" smtClean="0"/>
              <a:t>13.01.2026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116841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9421EA7-3B64-4215-BEB5-852C16D0FB5D}" type="datetimeFigureOut">
              <a:rPr lang="de-CH" smtClean="0"/>
              <a:t>13.01.2026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2889904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9421EA7-3B64-4215-BEB5-852C16D0FB5D}" type="datetimeFigureOut">
              <a:rPr lang="de-CH" smtClean="0"/>
              <a:t>13.01.2026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141328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9421EA7-3B64-4215-BEB5-852C16D0FB5D}" type="datetimeFigureOut">
              <a:rPr lang="de-CH" smtClean="0"/>
              <a:t>13.01.2026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37723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9421EA7-3B64-4215-BEB5-852C16D0FB5D}" type="datetimeFigureOut">
              <a:rPr lang="de-CH" smtClean="0"/>
              <a:t>13.01.2026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270149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9421EA7-3B64-4215-BEB5-852C16D0FB5D}" type="datetimeFigureOut">
              <a:rPr lang="de-CH" smtClean="0"/>
              <a:t>13.01.2026</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63117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9421EA7-3B64-4215-BEB5-852C16D0FB5D}" type="datetimeFigureOut">
              <a:rPr lang="de-CH" smtClean="0"/>
              <a:t>13.01.2026</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92304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9421EA7-3B64-4215-BEB5-852C16D0FB5D}" type="datetimeFigureOut">
              <a:rPr lang="de-CH" smtClean="0"/>
              <a:t>13.01.2026</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140566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21EA7-3B64-4215-BEB5-852C16D0FB5D}" type="datetimeFigureOut">
              <a:rPr lang="de-CH" smtClean="0"/>
              <a:t>13.01.2026</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184751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9421EA7-3B64-4215-BEB5-852C16D0FB5D}" type="datetimeFigureOut">
              <a:rPr lang="de-CH" smtClean="0"/>
              <a:t>13.01.2026</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43D99C5F-2CDE-4D4B-BDE7-E23982234FFF}" type="slidenum">
              <a:rPr lang="de-CH" smtClean="0"/>
              <a:t>‹Nr.›</a:t>
            </a:fld>
            <a:endParaRPr lang="de-CH"/>
          </a:p>
        </p:txBody>
      </p:sp>
    </p:spTree>
    <p:extLst>
      <p:ext uri="{BB962C8B-B14F-4D97-AF65-F5344CB8AC3E}">
        <p14:creationId xmlns:p14="http://schemas.microsoft.com/office/powerpoint/2010/main" val="310933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43D99C5F-2CDE-4D4B-BDE7-E23982234FFF}" type="slidenum">
              <a:rPr lang="de-CH" smtClean="0"/>
              <a:t>‹Nr.›</a:t>
            </a:fld>
            <a:endParaRPr lang="de-CH"/>
          </a:p>
        </p:txBody>
      </p:sp>
      <p:sp>
        <p:nvSpPr>
          <p:cNvPr id="5" name="Date Placeholder 4"/>
          <p:cNvSpPr>
            <a:spLocks noGrp="1"/>
          </p:cNvSpPr>
          <p:nvPr>
            <p:ph type="dt" sz="half" idx="10"/>
          </p:nvPr>
        </p:nvSpPr>
        <p:spPr/>
        <p:txBody>
          <a:bodyPr/>
          <a:lstStyle/>
          <a:p>
            <a:fld id="{A9421EA7-3B64-4215-BEB5-852C16D0FB5D}" type="datetimeFigureOut">
              <a:rPr lang="de-CH" smtClean="0"/>
              <a:t>13.01.2026</a:t>
            </a:fld>
            <a:endParaRPr lang="de-CH"/>
          </a:p>
        </p:txBody>
      </p:sp>
    </p:spTree>
    <p:extLst>
      <p:ext uri="{BB962C8B-B14F-4D97-AF65-F5344CB8AC3E}">
        <p14:creationId xmlns:p14="http://schemas.microsoft.com/office/powerpoint/2010/main" val="320833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421EA7-3B64-4215-BEB5-852C16D0FB5D}" type="datetimeFigureOut">
              <a:rPr lang="de-CH" smtClean="0"/>
              <a:t>13.01.2026</a:t>
            </a:fld>
            <a:endParaRPr lang="de-CH"/>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D99C5F-2CDE-4D4B-BDE7-E23982234FFF}" type="slidenum">
              <a:rPr lang="de-CH" smtClean="0"/>
              <a:t>‹Nr.›</a:t>
            </a:fld>
            <a:endParaRPr lang="de-CH"/>
          </a:p>
        </p:txBody>
      </p:sp>
    </p:spTree>
    <p:extLst>
      <p:ext uri="{BB962C8B-B14F-4D97-AF65-F5344CB8AC3E}">
        <p14:creationId xmlns:p14="http://schemas.microsoft.com/office/powerpoint/2010/main" val="362085998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AFCF4C-7E9E-456B-9E55-A13CBB0EA4A4}"/>
              </a:ext>
            </a:extLst>
          </p:cNvPr>
          <p:cNvSpPr>
            <a:spLocks noChangeArrowheads="1"/>
          </p:cNvSpPr>
          <p:nvPr/>
        </p:nvSpPr>
        <p:spPr bwMode="auto">
          <a:xfrm>
            <a:off x="581729" y="870563"/>
            <a:ext cx="9377817" cy="325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354" eaLnBrk="0" fontAlgn="base" hangingPunct="0">
              <a:spcBef>
                <a:spcPct val="0"/>
              </a:spcBef>
              <a:spcAft>
                <a:spcPct val="0"/>
              </a:spcAft>
            </a:pPr>
            <a:r>
              <a:rPr lang="de-CH" altLang="de-DE" sz="6000" dirty="0">
                <a:solidFill>
                  <a:schemeClr val="accent1"/>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Spielgruppe + Kindergarten</a:t>
            </a:r>
          </a:p>
          <a:p>
            <a:pPr algn="ctr" defTabSz="914354" eaLnBrk="0" fontAlgn="base" hangingPunct="0">
              <a:spcBef>
                <a:spcPct val="0"/>
              </a:spcBef>
              <a:spcAft>
                <a:spcPct val="0"/>
              </a:spcAft>
            </a:pPr>
            <a:endParaRPr lang="de-CH" altLang="de-DE" sz="3200" b="1" dirty="0">
              <a:solidFill>
                <a:schemeClr val="accent1"/>
              </a:solidFill>
              <a:latin typeface="Gill Sans Nova Light" panose="020B0302020104020203" pitchFamily="34" charset="0"/>
              <a:ea typeface="Calibri" panose="020F0502020204030204" pitchFamily="34" charset="0"/>
              <a:cs typeface="Calibri" panose="020F0502020204030204" pitchFamily="34" charset="0"/>
            </a:endParaRPr>
          </a:p>
          <a:p>
            <a:pPr algn="ctr" defTabSz="914354" eaLnBrk="0" fontAlgn="base" hangingPunct="0">
              <a:spcBef>
                <a:spcPct val="0"/>
              </a:spcBef>
              <a:spcAft>
                <a:spcPct val="0"/>
              </a:spcAft>
            </a:pPr>
            <a:r>
              <a:rPr lang="de-CH" altLang="de-DE" sz="3200" b="1" dirty="0">
                <a:solidFill>
                  <a:schemeClr val="accent1"/>
                </a:solidFill>
                <a:latin typeface="Gill Sans Nova Light" panose="020B0302020104020203" pitchFamily="34" charset="0"/>
                <a:ea typeface="Calibri" panose="020F0502020204030204" pitchFamily="34" charset="0"/>
                <a:cs typeface="Calibri" panose="020F0502020204030204" pitchFamily="34" charset="0"/>
              </a:rPr>
              <a:t>Informationen</a:t>
            </a:r>
          </a:p>
          <a:p>
            <a:pPr algn="ctr" defTabSz="914354" eaLnBrk="0" fontAlgn="base" hangingPunct="0">
              <a:spcBef>
                <a:spcPct val="0"/>
              </a:spcBef>
              <a:spcAft>
                <a:spcPct val="0"/>
              </a:spcAft>
            </a:pPr>
            <a:endParaRPr lang="de-CH" altLang="de-DE" sz="3200" b="1" dirty="0">
              <a:solidFill>
                <a:schemeClr val="accent1"/>
              </a:solidFill>
              <a:latin typeface="Gill Sans Nova Light" panose="020B0302020104020203" pitchFamily="34" charset="0"/>
              <a:ea typeface="Calibri" panose="020F0502020204030204" pitchFamily="34" charset="0"/>
              <a:cs typeface="Calibri" panose="020F0502020204030204" pitchFamily="34" charset="0"/>
            </a:endParaRPr>
          </a:p>
          <a:p>
            <a:pPr algn="ctr" defTabSz="914354" eaLnBrk="0" fontAlgn="base" hangingPunct="0">
              <a:spcBef>
                <a:spcPct val="0"/>
              </a:spcBef>
              <a:spcAft>
                <a:spcPct val="0"/>
              </a:spcAft>
            </a:pPr>
            <a:r>
              <a:rPr lang="de-CH" altLang="de-DE" sz="2400" b="1" dirty="0">
                <a:solidFill>
                  <a:schemeClr val="accent1"/>
                </a:solidFill>
                <a:latin typeface="Gill Sans Nova Light" panose="020B0302020104020203" pitchFamily="34" charset="0"/>
                <a:ea typeface="Calibri" panose="020F0502020204030204" pitchFamily="34" charset="0"/>
                <a:cs typeface="Calibri" panose="020F0502020204030204" pitchFamily="34" charset="0"/>
              </a:rPr>
              <a:t>13. Januar 2026</a:t>
            </a:r>
          </a:p>
          <a:p>
            <a:pPr algn="ctr" defTabSz="914354" eaLnBrk="0" fontAlgn="base" hangingPunct="0">
              <a:spcBef>
                <a:spcPct val="0"/>
              </a:spcBef>
              <a:spcAft>
                <a:spcPct val="0"/>
              </a:spcAft>
            </a:pPr>
            <a:endParaRPr lang="de-CH" altLang="de-DE" sz="400" dirty="0">
              <a:solidFill>
                <a:schemeClr val="accent1"/>
              </a:solidFill>
              <a:latin typeface="Gill Sans Nova Light" panose="020B0302020104020203" pitchFamily="34" charset="0"/>
            </a:endParaRPr>
          </a:p>
          <a:p>
            <a:pPr algn="ctr" defTabSz="914354" eaLnBrk="0" fontAlgn="base" hangingPunct="0">
              <a:spcBef>
                <a:spcPct val="0"/>
              </a:spcBef>
              <a:spcAft>
                <a:spcPct val="0"/>
              </a:spcAft>
            </a:pPr>
            <a:endParaRPr lang="de-CH" altLang="de-DE" sz="1351" dirty="0">
              <a:solidFill>
                <a:schemeClr val="accent1"/>
              </a:solidFill>
              <a:latin typeface="Gill Sans MT" panose="020B0502020104020203" pitchFamily="34" charset="0"/>
            </a:endParaRPr>
          </a:p>
        </p:txBody>
      </p:sp>
      <p:sp>
        <p:nvSpPr>
          <p:cNvPr id="16" name="Rectangle 15">
            <a:extLst>
              <a:ext uri="{FF2B5EF4-FFF2-40B4-BE49-F238E27FC236}">
                <a16:creationId xmlns:a16="http://schemas.microsoft.com/office/drawing/2014/main" id="{98B6A7DF-9625-40F0-A6F2-432FDFCD6587}"/>
              </a:ext>
            </a:extLst>
          </p:cNvPr>
          <p:cNvSpPr>
            <a:spLocks noChangeArrowheads="1"/>
          </p:cNvSpPr>
          <p:nvPr/>
        </p:nvSpPr>
        <p:spPr bwMode="auto">
          <a:xfrm>
            <a:off x="1" y="535697"/>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CH" sz="1351"/>
          </a:p>
        </p:txBody>
      </p:sp>
      <p:pic>
        <p:nvPicPr>
          <p:cNvPr id="4" name="Grafik 3">
            <a:extLst>
              <a:ext uri="{FF2B5EF4-FFF2-40B4-BE49-F238E27FC236}">
                <a16:creationId xmlns:a16="http://schemas.microsoft.com/office/drawing/2014/main" id="{89C2774E-4F83-4807-A3E5-09D9BDB85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578" y="5365856"/>
            <a:ext cx="2177796" cy="1040892"/>
          </a:xfrm>
          <a:prstGeom prst="rect">
            <a:avLst/>
          </a:prstGeom>
        </p:spPr>
      </p:pic>
      <p:sp>
        <p:nvSpPr>
          <p:cNvPr id="3" name="Textfeld 2">
            <a:extLst>
              <a:ext uri="{FF2B5EF4-FFF2-40B4-BE49-F238E27FC236}">
                <a16:creationId xmlns:a16="http://schemas.microsoft.com/office/drawing/2014/main" id="{7B764332-E753-97F5-DA71-166815D3DE98}"/>
              </a:ext>
            </a:extLst>
          </p:cNvPr>
          <p:cNvSpPr txBox="1"/>
          <p:nvPr/>
        </p:nvSpPr>
        <p:spPr>
          <a:xfrm>
            <a:off x="6929501" y="5735681"/>
            <a:ext cx="1521771" cy="715965"/>
          </a:xfrm>
          <a:prstGeom prst="rect">
            <a:avLst/>
          </a:prstGeom>
          <a:noFill/>
        </p:spPr>
        <p:txBody>
          <a:bodyPr wrap="square" rtlCol="0">
            <a:spAutoFit/>
          </a:bodyPr>
          <a:lstStyle/>
          <a:p>
            <a:r>
              <a:rPr lang="de-DE" sz="1351" dirty="0">
                <a:latin typeface="Gill Sans Nova Light" panose="020B0302020104020203" pitchFamily="34" charset="0"/>
              </a:rPr>
              <a:t>Team Spielgruppe</a:t>
            </a:r>
          </a:p>
          <a:p>
            <a:r>
              <a:rPr lang="de-DE" sz="1351" dirty="0">
                <a:latin typeface="Gill Sans Nova Light" panose="020B0302020104020203" pitchFamily="34" charset="0"/>
              </a:rPr>
              <a:t>Team Kindergarten</a:t>
            </a:r>
          </a:p>
          <a:p>
            <a:r>
              <a:rPr lang="de-DE" sz="1351" dirty="0">
                <a:latin typeface="Gill Sans Nova Light" panose="020B0302020104020203" pitchFamily="34" charset="0"/>
              </a:rPr>
              <a:t>Schulleitung</a:t>
            </a:r>
            <a:endParaRPr lang="de-CH" sz="1351" dirty="0">
              <a:latin typeface="Gill Sans Nova Light" panose="020B0302020104020203" pitchFamily="34" charset="0"/>
            </a:endParaRPr>
          </a:p>
        </p:txBody>
      </p:sp>
      <p:pic>
        <p:nvPicPr>
          <p:cNvPr id="5" name="Picture 4" descr="Bildvorschau">
            <a:extLst>
              <a:ext uri="{FF2B5EF4-FFF2-40B4-BE49-F238E27FC236}">
                <a16:creationId xmlns:a16="http://schemas.microsoft.com/office/drawing/2014/main" id="{8CB7BC49-9CC0-2DA0-A054-15BBB2FA7AC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17095" r="5383" b="-4"/>
          <a:stretch/>
        </p:blipFill>
        <p:spPr bwMode="auto">
          <a:xfrm>
            <a:off x="1609062" y="2940502"/>
            <a:ext cx="2087235" cy="2019426"/>
          </a:xfrm>
          <a:prstGeom prst="rect">
            <a:avLst/>
          </a:prstGeom>
          <a:noFill/>
          <a:extLst>
            <a:ext uri="{909E8E84-426E-40DD-AFC4-6F175D3DCCD1}">
              <a14:hiddenFill xmlns:a14="http://schemas.microsoft.com/office/drawing/2010/main">
                <a:solidFill>
                  <a:srgbClr val="FFFFFF"/>
                </a:solidFill>
              </a14:hiddenFill>
            </a:ext>
          </a:extLst>
        </p:spPr>
      </p:pic>
      <p:pic>
        <p:nvPicPr>
          <p:cNvPr id="2" name="6BFC4AA9-D42C-45A5-8D2B-945788A5AFD7" descr="6BFC4AA9-D42C-45A5-8D2B-945788A5AFD7">
            <a:extLst>
              <a:ext uri="{FF2B5EF4-FFF2-40B4-BE49-F238E27FC236}">
                <a16:creationId xmlns:a16="http://schemas.microsoft.com/office/drawing/2014/main" id="{B8EE1559-5FAB-81A3-813B-A38818AF92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302" r="13483" b="3"/>
          <a:stretch/>
        </p:blipFill>
        <p:spPr bwMode="auto">
          <a:xfrm>
            <a:off x="7193437" y="2775271"/>
            <a:ext cx="1767524" cy="2349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232564"/>
      </p:ext>
    </p:extLst>
  </p:cSld>
  <p:clrMapOvr>
    <a:masterClrMapping/>
  </p:clrMapOvr>
  <mc:AlternateContent xmlns:mc="http://schemas.openxmlformats.org/markup-compatibility/2006" xmlns:p14="http://schemas.microsoft.com/office/powerpoint/2010/main">
    <mc:Choice Requires="p14">
      <p:transition p14:dur="10" advTm="23787"/>
    </mc:Choice>
    <mc:Fallback xmlns="">
      <p:transition advTm="237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E9CC2-DCD7-6B0C-4FDC-77B8F8FDBD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FC5A5D-4EDA-D0BA-14F3-8CFAF68904EA}"/>
              </a:ext>
            </a:extLst>
          </p:cNvPr>
          <p:cNvSpPr>
            <a:spLocks noGrp="1"/>
          </p:cNvSpPr>
          <p:nvPr>
            <p:ph type="title"/>
          </p:nvPr>
        </p:nvSpPr>
        <p:spPr>
          <a:xfrm>
            <a:off x="1024130" y="585216"/>
            <a:ext cx="6164945" cy="791639"/>
          </a:xfrm>
        </p:spPr>
        <p:txBody>
          <a:bodyPr>
            <a:noAutofit/>
          </a:bodyPr>
          <a:lstStyle/>
          <a:p>
            <a:r>
              <a:rPr lang="de-DE" sz="4400" dirty="0">
                <a:latin typeface="Gill Sans Nova Light" panose="020B0302020104020203" pitchFamily="34" charset="0"/>
              </a:rPr>
              <a:t>Basisstufe </a:t>
            </a:r>
            <a:r>
              <a:rPr lang="de-DE" sz="4400" dirty="0" err="1">
                <a:latin typeface="Gill Sans Nova Light" panose="020B0302020104020203" pitchFamily="34" charset="0"/>
              </a:rPr>
              <a:t>Steinhuserberg</a:t>
            </a:r>
            <a:endParaRPr lang="de-CH" sz="4400" dirty="0">
              <a:solidFill>
                <a:srgbClr val="0070C0"/>
              </a:solidFill>
              <a:effectLst>
                <a:outerShdw blurRad="38100" dist="38100" dir="2700000" algn="tl">
                  <a:srgbClr val="000000">
                    <a:alpha val="43137"/>
                  </a:srgbClr>
                </a:outerShdw>
              </a:effectLst>
              <a:latin typeface="Gill Sans Nova Light" panose="020B0302020104020203" pitchFamily="34" charset="0"/>
            </a:endParaRPr>
          </a:p>
        </p:txBody>
      </p:sp>
      <p:sp>
        <p:nvSpPr>
          <p:cNvPr id="3" name="Inhaltsplatzhalter 7">
            <a:extLst>
              <a:ext uri="{FF2B5EF4-FFF2-40B4-BE49-F238E27FC236}">
                <a16:creationId xmlns:a16="http://schemas.microsoft.com/office/drawing/2014/main" id="{71B2798C-4751-93D2-3021-DC8413938EC6}"/>
              </a:ext>
            </a:extLst>
          </p:cNvPr>
          <p:cNvSpPr>
            <a:spLocks noGrp="1"/>
          </p:cNvSpPr>
          <p:nvPr>
            <p:ph idx="1"/>
          </p:nvPr>
        </p:nvSpPr>
        <p:spPr>
          <a:xfrm>
            <a:off x="476763" y="1930400"/>
            <a:ext cx="9928478" cy="4342384"/>
          </a:xfrm>
        </p:spPr>
        <p:txBody>
          <a:bodyPr>
            <a:noAutofit/>
          </a:bodyPr>
          <a:lstStyle/>
          <a:p>
            <a:pPr marL="342900" lvl="0" indent="-342900">
              <a:buSzPts val="1000"/>
              <a:buFont typeface="Symbol" panose="05050102010706020507" pitchFamily="18" charset="2"/>
              <a:buChar char=""/>
              <a:tabLst>
                <a:tab pos="457200" algn="l"/>
              </a:tabLst>
            </a:pP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Im Schulhaus </a:t>
            </a:r>
            <a:r>
              <a:rPr lang="de-CH" sz="2000" dirty="0" err="1">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Steinhuserberg</a:t>
            </a: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 führt die Schule im vierten Jahr erfolgreich eine Basisstufe. </a:t>
            </a:r>
            <a:endParaRPr lang="de-CH" sz="2000" dirty="0">
              <a:solidFill>
                <a:srgbClr val="000000"/>
              </a:solidFill>
              <a:effectLst/>
              <a:latin typeface="Gill Sans Nova Light" panose="020B0302020104020203"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Eine Basisstufe umfasst die beide Kindergartenjahre sowie die 1. und 2. Klasse.</a:t>
            </a:r>
          </a:p>
          <a:p>
            <a:pPr marL="342900" lvl="0" indent="-342900">
              <a:buSzPts val="1000"/>
              <a:buFont typeface="Symbol" panose="05050102010706020507" pitchFamily="18" charset="2"/>
              <a:buChar char=""/>
              <a:tabLst>
                <a:tab pos="457200" algn="l"/>
              </a:tabLst>
            </a:pPr>
            <a:r>
              <a:rPr lang="de-CH" sz="2000" dirty="0">
                <a:solidFill>
                  <a:srgbClr val="000000"/>
                </a:solidFill>
                <a:latin typeface="Gill Sans Nova Light" panose="020B0302020104020203" pitchFamily="34" charset="0"/>
                <a:ea typeface="Times New Roman" panose="02020603050405020304" pitchFamily="18" charset="0"/>
                <a:cs typeface="Aptos" panose="020B0004020202020204" pitchFamily="34" charset="0"/>
              </a:rPr>
              <a:t>E</a:t>
            </a: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in Basisstufen-Zyklus dauert 4 Jahre, wobei ein Durchlauf in 3 bzw. 5 Jahren auch möglich ist. </a:t>
            </a:r>
            <a:endParaRPr lang="de-CH" sz="2000" dirty="0">
              <a:solidFill>
                <a:srgbClr val="000000"/>
              </a:solidFill>
              <a:effectLst/>
              <a:latin typeface="Gill Sans Nova Light" panose="020B0302020104020203"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Neben der Basisstufe wird </a:t>
            </a:r>
            <a:r>
              <a:rPr lang="de-CH" sz="2000" dirty="0">
                <a:solidFill>
                  <a:srgbClr val="000000"/>
                </a:solidFill>
                <a:latin typeface="Gill Sans Nova Light" panose="020B0302020104020203" pitchFamily="34" charset="0"/>
                <a:ea typeface="Times New Roman" panose="02020603050405020304" pitchFamily="18" charset="0"/>
                <a:cs typeface="Aptos" panose="020B0004020202020204" pitchFamily="34" charset="0"/>
              </a:rPr>
              <a:t>dort </a:t>
            </a: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auch eine 3. bis 6. Klasse geführt</a:t>
            </a:r>
            <a:endParaRPr lang="de-CH" sz="2000" dirty="0">
              <a:solidFill>
                <a:srgbClr val="000000"/>
              </a:solidFill>
              <a:effectLst/>
              <a:latin typeface="Gill Sans Nova Light" panose="020B0302020104020203"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Wenn man sich für die Basisstufe entscheidet, wird auch die 3. - 6. Klasse im </a:t>
            </a:r>
            <a:r>
              <a:rPr lang="de-CH" sz="2000" dirty="0" err="1">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Steinhuserberg</a:t>
            </a: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 absolviert. </a:t>
            </a:r>
            <a:endParaRPr lang="de-CH" sz="2000" dirty="0">
              <a:solidFill>
                <a:srgbClr val="000000"/>
              </a:solidFill>
              <a:effectLst/>
              <a:latin typeface="Gill Sans Nova Light" panose="020B0302020104020203"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Transport: </a:t>
            </a:r>
            <a:r>
              <a:rPr lang="de-CH" sz="2000" dirty="0">
                <a:solidFill>
                  <a:srgbClr val="000000"/>
                </a:solidFill>
                <a:latin typeface="Gill Sans Nova Light" panose="020B0302020104020203" pitchFamily="34" charset="0"/>
                <a:ea typeface="Times New Roman" panose="02020603050405020304" pitchFamily="18" charset="0"/>
                <a:cs typeface="Aptos" panose="020B0004020202020204" pitchFamily="34" charset="0"/>
              </a:rPr>
              <a:t>mit dem </a:t>
            </a: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Schulbus</a:t>
            </a:r>
          </a:p>
          <a:p>
            <a:pPr marL="342900" lvl="0" indent="-342900">
              <a:buSzPts val="1000"/>
              <a:buFont typeface="Symbol" panose="05050102010706020507" pitchFamily="18" charset="2"/>
              <a:buChar char=""/>
              <a:tabLst>
                <a:tab pos="457200" algn="l"/>
              </a:tabLst>
            </a:pP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Mittagstisch/-betreuung: bei einer Familie im </a:t>
            </a:r>
            <a:r>
              <a:rPr lang="de-CH" sz="2000" dirty="0" err="1">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Steinhuserberg</a:t>
            </a:r>
            <a:endParaRPr lang="de-CH" sz="2000" dirty="0">
              <a:solidFill>
                <a:srgbClr val="000000"/>
              </a:solidFill>
              <a:effectLst/>
              <a:latin typeface="Gill Sans Nova Light" panose="020B0302020104020203"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de-CH" sz="2000" dirty="0">
                <a:solidFill>
                  <a:srgbClr val="000000"/>
                </a:solidFill>
                <a:effectLst/>
                <a:latin typeface="Gill Sans Nova Light" panose="020B0302020104020203" pitchFamily="34" charset="0"/>
                <a:ea typeface="Times New Roman" panose="02020603050405020304" pitchFamily="18" charset="0"/>
                <a:cs typeface="Aptos" panose="020B0004020202020204" pitchFamily="34" charset="0"/>
              </a:rPr>
              <a:t>Bei Interesse oder Fragen erfolgt eine Kontaktaufnahme via Benedikt Küng.</a:t>
            </a:r>
            <a:endParaRPr lang="de-CH" sz="2000" dirty="0">
              <a:solidFill>
                <a:srgbClr val="000000"/>
              </a:solidFill>
              <a:effectLst/>
              <a:latin typeface="Gill Sans Nova Light" panose="020B0302020104020203" pitchFamily="34" charset="0"/>
              <a:ea typeface="Aptos" panose="020B0004020202020204" pitchFamily="34" charset="0"/>
              <a:cs typeface="Aptos" panose="020B0004020202020204" pitchFamily="34" charset="0"/>
            </a:endParaRPr>
          </a:p>
          <a:p>
            <a:pPr marL="0" indent="0">
              <a:buNone/>
            </a:pPr>
            <a:endParaRPr lang="de-DE" dirty="0">
              <a:solidFill>
                <a:srgbClr val="303133"/>
              </a:solidFill>
              <a:latin typeface="Gill Sans Nova Light" panose="020B0302020104020203" pitchFamily="34" charset="0"/>
            </a:endParaRPr>
          </a:p>
          <a:p>
            <a:endParaRPr lang="de-DE" b="0" i="0" dirty="0">
              <a:solidFill>
                <a:srgbClr val="303133"/>
              </a:solidFill>
              <a:effectLst/>
              <a:latin typeface="SegoeUI"/>
            </a:endParaRPr>
          </a:p>
          <a:p>
            <a:pPr marL="0" indent="0" algn="l">
              <a:buNone/>
            </a:pPr>
            <a:endParaRPr lang="de-DE" b="0" i="0" dirty="0">
              <a:solidFill>
                <a:srgbClr val="303133"/>
              </a:solidFill>
              <a:effectLst/>
              <a:latin typeface="SegoeUI"/>
            </a:endParaRPr>
          </a:p>
          <a:p>
            <a:endParaRPr lang="de-CH" dirty="0"/>
          </a:p>
        </p:txBody>
      </p:sp>
    </p:spTree>
    <p:extLst>
      <p:ext uri="{BB962C8B-B14F-4D97-AF65-F5344CB8AC3E}">
        <p14:creationId xmlns:p14="http://schemas.microsoft.com/office/powerpoint/2010/main" val="177987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5AF7D-2F00-2887-B207-B0786C2644B7}"/>
              </a:ext>
            </a:extLst>
          </p:cNvPr>
          <p:cNvSpPr>
            <a:spLocks noGrp="1"/>
          </p:cNvSpPr>
          <p:nvPr>
            <p:ph type="title"/>
          </p:nvPr>
        </p:nvSpPr>
        <p:spPr/>
        <p:txBody>
          <a:bodyPr>
            <a:noAutofit/>
          </a:bodyPr>
          <a:lstStyle/>
          <a:p>
            <a:r>
              <a:rPr lang="de-DE" sz="4400" dirty="0">
                <a:latin typeface="Gill Sans Nova Light" panose="020B0302020104020203" pitchFamily="34" charset="0"/>
              </a:rPr>
              <a:t>Einteilungs-Kriterien Kindergarten</a:t>
            </a:r>
            <a:br>
              <a:rPr lang="de-CH" sz="4400" dirty="0">
                <a:solidFill>
                  <a:srgbClr val="0070C0"/>
                </a:solidFill>
                <a:effectLst>
                  <a:outerShdw blurRad="38100" dist="38100" dir="2700000" algn="tl">
                    <a:srgbClr val="000000">
                      <a:alpha val="43137"/>
                    </a:srgbClr>
                  </a:outerShdw>
                </a:effectLst>
                <a:latin typeface="Gill Sans Nova Light" panose="020B0302020104020203" pitchFamily="34" charset="0"/>
              </a:rPr>
            </a:br>
            <a:endParaRPr lang="de-CH" sz="4400" dirty="0"/>
          </a:p>
        </p:txBody>
      </p:sp>
      <p:graphicFrame>
        <p:nvGraphicFramePr>
          <p:cNvPr id="8" name="Inhaltsplatzhalter 7">
            <a:extLst>
              <a:ext uri="{FF2B5EF4-FFF2-40B4-BE49-F238E27FC236}">
                <a16:creationId xmlns:a16="http://schemas.microsoft.com/office/drawing/2014/main" id="{FF1F82B8-6BCE-BFAB-4535-D980E34C5AB6}"/>
              </a:ext>
            </a:extLst>
          </p:cNvPr>
          <p:cNvGraphicFramePr>
            <a:graphicFrameLocks noGrp="1"/>
          </p:cNvGraphicFramePr>
          <p:nvPr>
            <p:ph sz="half" idx="1"/>
            <p:extLst>
              <p:ext uri="{D42A27DB-BD31-4B8C-83A1-F6EECF244321}">
                <p14:modId xmlns:p14="http://schemas.microsoft.com/office/powerpoint/2010/main" val="1511352011"/>
              </p:ext>
            </p:extLst>
          </p:nvPr>
        </p:nvGraphicFramePr>
        <p:xfrm>
          <a:off x="2023187" y="1834766"/>
          <a:ext cx="6553254" cy="3271185"/>
        </p:xfrm>
        <a:graphic>
          <a:graphicData uri="http://schemas.openxmlformats.org/drawingml/2006/table">
            <a:tbl>
              <a:tblPr firstRow="1" bandRow="1">
                <a:tableStyleId>{5C22544A-7EE6-4342-B048-85BDC9FD1C3A}</a:tableStyleId>
              </a:tblPr>
              <a:tblGrid>
                <a:gridCol w="6553254">
                  <a:extLst>
                    <a:ext uri="{9D8B030D-6E8A-4147-A177-3AD203B41FA5}">
                      <a16:colId xmlns:a16="http://schemas.microsoft.com/office/drawing/2014/main" val="2351255059"/>
                    </a:ext>
                  </a:extLst>
                </a:gridCol>
              </a:tblGrid>
              <a:tr h="841639">
                <a:tc>
                  <a:txBody>
                    <a:bodyPr/>
                    <a:lstStyle/>
                    <a:p>
                      <a:r>
                        <a:rPr lang="de-DE" sz="2200" dirty="0">
                          <a:latin typeface="Gill Sans Nova Light" panose="020B0302020104020203" pitchFamily="34" charset="0"/>
                        </a:rPr>
                        <a:t>Die Schule entscheidet die Einteilung </a:t>
                      </a:r>
                      <a:r>
                        <a:rPr lang="de-DE" sz="2200" dirty="0" err="1">
                          <a:latin typeface="Gill Sans Nova Light" panose="020B0302020104020203" pitchFamily="34" charset="0"/>
                        </a:rPr>
                        <a:t>gemäss</a:t>
                      </a:r>
                      <a:r>
                        <a:rPr lang="de-DE" sz="2200" dirty="0">
                          <a:latin typeface="Gill Sans Nova Light" panose="020B0302020104020203" pitchFamily="34" charset="0"/>
                        </a:rPr>
                        <a:t>…</a:t>
                      </a:r>
                      <a:endParaRPr lang="de-CH" sz="2200" dirty="0">
                        <a:latin typeface="Gill Sans Nova Light" panose="020B0302020104020203" pitchFamily="34" charset="0"/>
                      </a:endParaRPr>
                    </a:p>
                  </a:txBody>
                  <a:tcPr/>
                </a:tc>
                <a:extLst>
                  <a:ext uri="{0D108BD9-81ED-4DB2-BD59-A6C34878D82A}">
                    <a16:rowId xmlns:a16="http://schemas.microsoft.com/office/drawing/2014/main" val="3625481272"/>
                  </a:ext>
                </a:extLst>
              </a:tr>
              <a:tr h="5771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2200" dirty="0">
                          <a:effectLst/>
                          <a:latin typeface="Gill Sans Nova Light" panose="020B0302020104020203" pitchFamily="34" charset="0"/>
                          <a:ea typeface="Calibri" panose="020F0502020204030204" pitchFamily="34" charset="0"/>
                          <a:cs typeface="Times New Roman" panose="02020603050405020304" pitchFamily="18" charset="0"/>
                        </a:rPr>
                        <a:t>… der Nähe zum Wohnort</a:t>
                      </a:r>
                    </a:p>
                  </a:txBody>
                  <a:tcPr/>
                </a:tc>
                <a:extLst>
                  <a:ext uri="{0D108BD9-81ED-4DB2-BD59-A6C34878D82A}">
                    <a16:rowId xmlns:a16="http://schemas.microsoft.com/office/drawing/2014/main" val="275843264"/>
                  </a:ext>
                </a:extLst>
              </a:tr>
              <a:tr h="6584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2200" dirty="0">
                          <a:effectLst/>
                          <a:latin typeface="Gill Sans Nova Light" panose="020B0302020104020203" pitchFamily="34" charset="0"/>
                          <a:ea typeface="Calibri" panose="020F0502020204030204" pitchFamily="34" charset="0"/>
                          <a:cs typeface="Times New Roman" panose="02020603050405020304" pitchFamily="18" charset="0"/>
                        </a:rPr>
                        <a:t>… der Schulwegsicherheit</a:t>
                      </a:r>
                      <a:endParaRPr lang="de-CH" sz="2200" dirty="0">
                        <a:latin typeface="Gill Sans Nova Light" panose="020B0302020104020203" pitchFamily="34" charset="0"/>
                      </a:endParaRPr>
                    </a:p>
                  </a:txBody>
                  <a:tcPr/>
                </a:tc>
                <a:extLst>
                  <a:ext uri="{0D108BD9-81ED-4DB2-BD59-A6C34878D82A}">
                    <a16:rowId xmlns:a16="http://schemas.microsoft.com/office/drawing/2014/main" val="2825779858"/>
                  </a:ext>
                </a:extLst>
              </a:tr>
              <a:tr h="5970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2200" dirty="0">
                          <a:effectLst/>
                          <a:latin typeface="Gill Sans Nova Light" panose="020B0302020104020203" pitchFamily="34" charset="0"/>
                          <a:ea typeface="Calibri" panose="020F0502020204030204" pitchFamily="34" charset="0"/>
                          <a:cs typeface="Times New Roman" panose="02020603050405020304" pitchFamily="18" charset="0"/>
                        </a:rPr>
                        <a:t>… der Klassengrösse</a:t>
                      </a:r>
                    </a:p>
                  </a:txBody>
                  <a:tcPr/>
                </a:tc>
                <a:extLst>
                  <a:ext uri="{0D108BD9-81ED-4DB2-BD59-A6C34878D82A}">
                    <a16:rowId xmlns:a16="http://schemas.microsoft.com/office/drawing/2014/main" val="695992395"/>
                  </a:ext>
                </a:extLst>
              </a:tr>
              <a:tr h="5970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2200" dirty="0">
                          <a:effectLst/>
                          <a:latin typeface="Gill Sans Nova Light" panose="020B0302020104020203" pitchFamily="34" charset="0"/>
                          <a:ea typeface="Calibri" panose="020F0502020204030204" pitchFamily="34" charset="0"/>
                          <a:cs typeface="Times New Roman" panose="02020603050405020304" pitchFamily="18" charset="0"/>
                        </a:rPr>
                        <a:t>… Durchmischung (Geschlecht, Alter, Sprache, ...)</a:t>
                      </a:r>
                      <a:endParaRPr lang="de-CH" sz="2200" dirty="0">
                        <a:latin typeface="Gill Sans Nova Light" panose="020B0302020104020203" pitchFamily="34" charset="0"/>
                      </a:endParaRPr>
                    </a:p>
                  </a:txBody>
                  <a:tcPr/>
                </a:tc>
                <a:extLst>
                  <a:ext uri="{0D108BD9-81ED-4DB2-BD59-A6C34878D82A}">
                    <a16:rowId xmlns:a16="http://schemas.microsoft.com/office/drawing/2014/main" val="708175594"/>
                  </a:ext>
                </a:extLst>
              </a:tr>
            </a:tbl>
          </a:graphicData>
        </a:graphic>
      </p:graphicFrame>
    </p:spTree>
    <p:extLst>
      <p:ext uri="{BB962C8B-B14F-4D97-AF65-F5344CB8AC3E}">
        <p14:creationId xmlns:p14="http://schemas.microsoft.com/office/powerpoint/2010/main" val="97501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45EB6-56D6-4776-96D2-683E455FB14F}"/>
              </a:ext>
            </a:extLst>
          </p:cNvPr>
          <p:cNvSpPr>
            <a:spLocks noGrp="1"/>
          </p:cNvSpPr>
          <p:nvPr>
            <p:ph type="title"/>
          </p:nvPr>
        </p:nvSpPr>
        <p:spPr/>
        <p:txBody>
          <a:bodyPr vert="horz" lIns="91440" tIns="45720" rIns="91440" bIns="45720" rtlCol="0" anchor="ctr">
            <a:normAutofit/>
          </a:bodyPr>
          <a:lstStyle/>
          <a:p>
            <a:pPr>
              <a:lnSpc>
                <a:spcPct val="100000"/>
              </a:lnSpc>
            </a:pPr>
            <a:r>
              <a:rPr lang="de-DE" sz="4400" dirty="0">
                <a:latin typeface="Gill Sans Nova Light" panose="020B0302020104020203" pitchFamily="34" charset="0"/>
              </a:rPr>
              <a:t>Präsenzzeit</a:t>
            </a:r>
            <a:endParaRPr lang="en-US" sz="4400" dirty="0">
              <a:effectLst>
                <a:outerShdw blurRad="38100" dist="38100" dir="2700000" algn="tl">
                  <a:srgbClr val="000000">
                    <a:alpha val="43137"/>
                  </a:srgbClr>
                </a:outerShdw>
              </a:effectLst>
              <a:latin typeface="Gill Sans Nova Light" panose="020B0302020104020203" pitchFamily="34" charset="0"/>
            </a:endParaRPr>
          </a:p>
        </p:txBody>
      </p:sp>
      <p:sp>
        <p:nvSpPr>
          <p:cNvPr id="10" name="AutoShape 2">
            <a:extLst>
              <a:ext uri="{FF2B5EF4-FFF2-40B4-BE49-F238E27FC236}">
                <a16:creationId xmlns:a16="http://schemas.microsoft.com/office/drawing/2014/main" id="{00146C79-D03E-6519-11B0-4374AC0A32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1351"/>
          </a:p>
        </p:txBody>
      </p:sp>
      <p:sp>
        <p:nvSpPr>
          <p:cNvPr id="11" name="AutoShape 4">
            <a:extLst>
              <a:ext uri="{FF2B5EF4-FFF2-40B4-BE49-F238E27FC236}">
                <a16:creationId xmlns:a16="http://schemas.microsoft.com/office/drawing/2014/main" id="{51A809EA-C5B7-4E3D-0896-F7228EAFD72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1351"/>
          </a:p>
        </p:txBody>
      </p:sp>
      <p:graphicFrame>
        <p:nvGraphicFramePr>
          <p:cNvPr id="3" name="Tabelle 2">
            <a:extLst>
              <a:ext uri="{FF2B5EF4-FFF2-40B4-BE49-F238E27FC236}">
                <a16:creationId xmlns:a16="http://schemas.microsoft.com/office/drawing/2014/main" id="{D939BCF4-6388-5200-F41B-DE4805632143}"/>
              </a:ext>
            </a:extLst>
          </p:cNvPr>
          <p:cNvGraphicFramePr>
            <a:graphicFrameLocks noGrp="1"/>
          </p:cNvGraphicFramePr>
          <p:nvPr>
            <p:extLst>
              <p:ext uri="{D42A27DB-BD31-4B8C-83A1-F6EECF244321}">
                <p14:modId xmlns:p14="http://schemas.microsoft.com/office/powerpoint/2010/main" val="352463039"/>
              </p:ext>
            </p:extLst>
          </p:nvPr>
        </p:nvGraphicFramePr>
        <p:xfrm>
          <a:off x="289850" y="2123551"/>
          <a:ext cx="6469296" cy="3169920"/>
        </p:xfrm>
        <a:graphic>
          <a:graphicData uri="http://schemas.openxmlformats.org/drawingml/2006/table">
            <a:tbl>
              <a:tblPr firstRow="1" bandRow="1">
                <a:tableStyleId>{5C22544A-7EE6-4342-B048-85BDC9FD1C3A}</a:tableStyleId>
              </a:tblPr>
              <a:tblGrid>
                <a:gridCol w="3234648">
                  <a:extLst>
                    <a:ext uri="{9D8B030D-6E8A-4147-A177-3AD203B41FA5}">
                      <a16:colId xmlns:a16="http://schemas.microsoft.com/office/drawing/2014/main" val="2351255059"/>
                    </a:ext>
                  </a:extLst>
                </a:gridCol>
                <a:gridCol w="3234648">
                  <a:extLst>
                    <a:ext uri="{9D8B030D-6E8A-4147-A177-3AD203B41FA5}">
                      <a16:colId xmlns:a16="http://schemas.microsoft.com/office/drawing/2014/main" val="2111558231"/>
                    </a:ext>
                  </a:extLst>
                </a:gridCol>
              </a:tblGrid>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de-CH" sz="2400" cap="all" spc="100" dirty="0">
                          <a:latin typeface="Gill Sans Nova Light" panose="020B0302020104020203" pitchFamily="34" charset="0"/>
                        </a:rPr>
                        <a:t>Kindergarten</a:t>
                      </a:r>
                      <a:endParaRPr lang="de-CH" sz="2400" dirty="0">
                        <a:latin typeface="Gill Sans Nova Light" panose="020B0302020104020203" pitchFamily="34" charset="0"/>
                      </a:endParaRPr>
                    </a:p>
                  </a:txBody>
                  <a:tcPr/>
                </a:tc>
                <a:tc>
                  <a:txBody>
                    <a:bodyPr/>
                    <a:lstStyle/>
                    <a:p>
                      <a:r>
                        <a:rPr lang="de-CH" sz="2400" cap="all" spc="100">
                          <a:latin typeface="Gill Sans Nova Light" panose="020B0302020104020203" pitchFamily="34" charset="0"/>
                        </a:rPr>
                        <a:t>Spielgruppe</a:t>
                      </a:r>
                      <a:endParaRPr lang="de-CH" sz="2400" dirty="0">
                        <a:latin typeface="Gill Sans Nova Light" panose="020B0302020104020203" pitchFamily="34" charset="0"/>
                      </a:endParaRPr>
                    </a:p>
                  </a:txBody>
                  <a:tcPr/>
                </a:tc>
                <a:extLst>
                  <a:ext uri="{0D108BD9-81ED-4DB2-BD59-A6C34878D82A}">
                    <a16:rowId xmlns:a16="http://schemas.microsoft.com/office/drawing/2014/main" val="3363525010"/>
                  </a:ext>
                </a:extLst>
              </a:tr>
              <a:tr h="370840">
                <a:tc>
                  <a:txBody>
                    <a:bodyPr/>
                    <a:lstStyle/>
                    <a:p>
                      <a:r>
                        <a:rPr lang="de-DE" sz="2200" dirty="0">
                          <a:latin typeface="Gill Sans Nova Light" panose="020B0302020104020203" pitchFamily="34" charset="0"/>
                        </a:rPr>
                        <a:t>5 Vormittage</a:t>
                      </a:r>
                    </a:p>
                    <a:p>
                      <a:r>
                        <a:rPr lang="de-DE" sz="2200" dirty="0">
                          <a:latin typeface="Gill Sans Nova Light" panose="020B0302020104020203" pitchFamily="34" charset="0"/>
                        </a:rPr>
                        <a:t>08.00-11.30 Uhr</a:t>
                      </a:r>
                      <a:endParaRPr lang="de-CH" sz="2200" dirty="0">
                        <a:latin typeface="Gill Sans Nova Light" panose="020B0302020104020203" pitchFamily="34" charset="0"/>
                      </a:endParaRPr>
                    </a:p>
                  </a:txBody>
                  <a:tcPr/>
                </a:tc>
                <a:tc>
                  <a:txBody>
                    <a:bodyPr/>
                    <a:lstStyle/>
                    <a:p>
                      <a:r>
                        <a:rPr lang="de-DE" sz="2200" dirty="0">
                          <a:latin typeface="Gill Sans Nova Light" panose="020B0302020104020203" pitchFamily="34" charset="0"/>
                        </a:rPr>
                        <a:t>Raum: 08.45-11.15 Uhr </a:t>
                      </a:r>
                    </a:p>
                    <a:p>
                      <a:r>
                        <a:rPr lang="de-DE" sz="2200" dirty="0">
                          <a:latin typeface="Gill Sans Nova Light" panose="020B0302020104020203" pitchFamily="34" charset="0"/>
                        </a:rPr>
                        <a:t>(1x, 2x oder 3x)</a:t>
                      </a:r>
                      <a:endParaRPr lang="de-CH" sz="2200" dirty="0">
                        <a:latin typeface="Gill Sans Nova Light" panose="020B0302020104020203" pitchFamily="34" charset="0"/>
                      </a:endParaRPr>
                    </a:p>
                  </a:txBody>
                  <a:tcPr/>
                </a:tc>
                <a:extLst>
                  <a:ext uri="{0D108BD9-81ED-4DB2-BD59-A6C34878D82A}">
                    <a16:rowId xmlns:a16="http://schemas.microsoft.com/office/drawing/2014/main" val="3625481272"/>
                  </a:ext>
                </a:extLst>
              </a:tr>
              <a:tr h="370840">
                <a:tc>
                  <a:txBody>
                    <a:bodyPr/>
                    <a:lstStyle/>
                    <a:p>
                      <a:r>
                        <a:rPr lang="de-DE" sz="2200" dirty="0">
                          <a:latin typeface="Gill Sans Nova Light" panose="020B0302020104020203" pitchFamily="34" charset="0"/>
                        </a:rPr>
                        <a:t>1 Nachmittag</a:t>
                      </a:r>
                    </a:p>
                    <a:p>
                      <a:r>
                        <a:rPr lang="de-DE" sz="2200" dirty="0">
                          <a:latin typeface="Gill Sans Nova Light" panose="020B0302020104020203" pitchFamily="34" charset="0"/>
                        </a:rPr>
                        <a:t>13.30-15.00 Uhr</a:t>
                      </a:r>
                      <a:endParaRPr lang="de-CH" sz="2200" dirty="0">
                        <a:latin typeface="Gill Sans Nova Light" panose="020B0302020104020203" pitchFamily="34" charset="0"/>
                      </a:endParaRPr>
                    </a:p>
                  </a:txBody>
                  <a:tcPr/>
                </a:tc>
                <a:tc>
                  <a:txBody>
                    <a:bodyPr/>
                    <a:lstStyle/>
                    <a:p>
                      <a:r>
                        <a:rPr lang="de-DE" sz="2200">
                          <a:latin typeface="Gill Sans Nova Light" panose="020B0302020104020203" pitchFamily="34" charset="0"/>
                        </a:rPr>
                        <a:t>Wald: 08.45-11.15 Uhr </a:t>
                      </a:r>
                    </a:p>
                    <a:p>
                      <a:r>
                        <a:rPr lang="de-DE" sz="2200">
                          <a:latin typeface="Gill Sans Nova Light" panose="020B0302020104020203" pitchFamily="34" charset="0"/>
                        </a:rPr>
                        <a:t>(1x)</a:t>
                      </a:r>
                      <a:endParaRPr lang="de-CH" sz="2200" dirty="0">
                        <a:latin typeface="Gill Sans Nova Light" panose="020B0302020104020203" pitchFamily="34" charset="0"/>
                      </a:endParaRPr>
                    </a:p>
                  </a:txBody>
                  <a:tcPr/>
                </a:tc>
                <a:extLst>
                  <a:ext uri="{0D108BD9-81ED-4DB2-BD59-A6C34878D82A}">
                    <a16:rowId xmlns:a16="http://schemas.microsoft.com/office/drawing/2014/main" val="2825779858"/>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en-US" sz="2200" dirty="0">
                        <a:latin typeface="Gill Sans Nova Light" panose="020B0302020104020203" pitchFamily="34" charset="0"/>
                      </a:endParaRPr>
                    </a:p>
                  </a:txBody>
                  <a:tcPr/>
                </a:tc>
                <a:tc>
                  <a:txBody>
                    <a:bodyPr/>
                    <a:lstStyle/>
                    <a:p>
                      <a:r>
                        <a:rPr lang="de-DE" sz="2200">
                          <a:latin typeface="Gill Sans Nova Light" panose="020B0302020104020203" pitchFamily="34" charset="0"/>
                        </a:rPr>
                        <a:t>Bauernhof: 08.45-11.15 Uhr (1x)</a:t>
                      </a:r>
                      <a:endParaRPr lang="de-CH" sz="2200" dirty="0">
                        <a:latin typeface="Gill Sans Nova Light" panose="020B0302020104020203" pitchFamily="34" charset="0"/>
                      </a:endParaRPr>
                    </a:p>
                  </a:txBody>
                  <a:tcPr/>
                </a:tc>
                <a:extLst>
                  <a:ext uri="{0D108BD9-81ED-4DB2-BD59-A6C34878D82A}">
                    <a16:rowId xmlns:a16="http://schemas.microsoft.com/office/drawing/2014/main" val="979222283"/>
                  </a:ext>
                </a:extLst>
              </a:tr>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lang="en-US" sz="2200" dirty="0">
                        <a:latin typeface="Gill Sans Nova Light" panose="020B0302020104020203" pitchFamily="34" charset="0"/>
                      </a:endParaRPr>
                    </a:p>
                  </a:txBody>
                  <a:tcPr/>
                </a:tc>
                <a:tc>
                  <a:txBody>
                    <a:bodyPr/>
                    <a:lstStyle/>
                    <a:p>
                      <a:r>
                        <a:rPr lang="de-DE" sz="2200" dirty="0">
                          <a:latin typeface="Gill Sans Nova Light" panose="020B0302020104020203" pitchFamily="34" charset="0"/>
                        </a:rPr>
                        <a:t>Kombinationen möglich</a:t>
                      </a:r>
                      <a:endParaRPr lang="de-CH" sz="2200" dirty="0">
                        <a:latin typeface="Gill Sans Nova Light" panose="020B0302020104020203" pitchFamily="34" charset="0"/>
                      </a:endParaRPr>
                    </a:p>
                  </a:txBody>
                  <a:tcPr/>
                </a:tc>
                <a:extLst>
                  <a:ext uri="{0D108BD9-81ED-4DB2-BD59-A6C34878D82A}">
                    <a16:rowId xmlns:a16="http://schemas.microsoft.com/office/drawing/2014/main" val="2367028137"/>
                  </a:ext>
                </a:extLst>
              </a:tr>
            </a:tbl>
          </a:graphicData>
        </a:graphic>
      </p:graphicFrame>
      <p:pic>
        <p:nvPicPr>
          <p:cNvPr id="12" name="Picture 2" descr="Bildvorschau">
            <a:extLst>
              <a:ext uri="{FF2B5EF4-FFF2-40B4-BE49-F238E27FC236}">
                <a16:creationId xmlns:a16="http://schemas.microsoft.com/office/drawing/2014/main" id="{AEAE408C-2726-8551-E848-8FA17852D4DB}"/>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3229" t="50272" r="2949" b="6"/>
          <a:stretch/>
        </p:blipFill>
        <p:spPr bwMode="auto">
          <a:xfrm>
            <a:off x="9615229" y="1965451"/>
            <a:ext cx="2286921" cy="1615949"/>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Ein Bild, das Gebäude, Boden, draußen, Person enthält.&#10;&#10;Automatisch generierte Beschreibung">
            <a:extLst>
              <a:ext uri="{FF2B5EF4-FFF2-40B4-BE49-F238E27FC236}">
                <a16:creationId xmlns:a16="http://schemas.microsoft.com/office/drawing/2014/main" id="{ABB8F95B-D77F-C968-1A94-135A4FF07704}"/>
              </a:ext>
            </a:extLst>
          </p:cNvPr>
          <p:cNvPicPr>
            <a:picLocks noChangeAspect="1"/>
          </p:cNvPicPr>
          <p:nvPr/>
        </p:nvPicPr>
        <p:blipFill rotWithShape="1">
          <a:blip r:embed="rId4">
            <a:extLst>
              <a:ext uri="{28A0092B-C50C-407E-A947-70E740481C1C}">
                <a14:useLocalDpi xmlns:a14="http://schemas.microsoft.com/office/drawing/2010/main" val="0"/>
              </a:ext>
            </a:extLst>
          </a:blip>
          <a:srcRect t="20488" r="1" b="33835"/>
          <a:stretch/>
        </p:blipFill>
        <p:spPr>
          <a:xfrm>
            <a:off x="7184817" y="3841475"/>
            <a:ext cx="2842070" cy="1730912"/>
          </a:xfrm>
          <a:prstGeom prst="rect">
            <a:avLst/>
          </a:prstGeom>
        </p:spPr>
      </p:pic>
    </p:spTree>
    <p:extLst>
      <p:ext uri="{BB962C8B-B14F-4D97-AF65-F5344CB8AC3E}">
        <p14:creationId xmlns:p14="http://schemas.microsoft.com/office/powerpoint/2010/main" val="3636028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627ED-9D50-D4C2-2F7E-E7CEE5783FB8}"/>
              </a:ext>
            </a:extLst>
          </p:cNvPr>
          <p:cNvSpPr>
            <a:spLocks noGrp="1"/>
          </p:cNvSpPr>
          <p:nvPr>
            <p:ph type="title"/>
          </p:nvPr>
        </p:nvSpPr>
        <p:spPr/>
        <p:txBody>
          <a:bodyPr>
            <a:normAutofit/>
          </a:bodyPr>
          <a:lstStyle/>
          <a:p>
            <a:r>
              <a:rPr lang="de-DE" sz="4400" dirty="0">
                <a:latin typeface="Gill Sans Nova Light" panose="020B0302020104020203" pitchFamily="34" charset="0"/>
              </a:rPr>
              <a:t>Körperliche Voraussetzungen</a:t>
            </a:r>
            <a:endParaRPr lang="de-CH" sz="4400" dirty="0">
              <a:latin typeface="Gill Sans Nova Light" panose="020B0302020104020203" pitchFamily="34" charset="0"/>
            </a:endParaRPr>
          </a:p>
        </p:txBody>
      </p:sp>
      <p:graphicFrame>
        <p:nvGraphicFramePr>
          <p:cNvPr id="4" name="Tabelle 3">
            <a:extLst>
              <a:ext uri="{FF2B5EF4-FFF2-40B4-BE49-F238E27FC236}">
                <a16:creationId xmlns:a16="http://schemas.microsoft.com/office/drawing/2014/main" id="{DE841F97-C0B6-EEBE-61D4-9E715D667B99}"/>
              </a:ext>
            </a:extLst>
          </p:cNvPr>
          <p:cNvGraphicFramePr>
            <a:graphicFrameLocks noGrp="1"/>
          </p:cNvGraphicFramePr>
          <p:nvPr>
            <p:extLst>
              <p:ext uri="{D42A27DB-BD31-4B8C-83A1-F6EECF244321}">
                <p14:modId xmlns:p14="http://schemas.microsoft.com/office/powerpoint/2010/main" val="462558192"/>
              </p:ext>
            </p:extLst>
          </p:nvPr>
        </p:nvGraphicFramePr>
        <p:xfrm>
          <a:off x="677334" y="1381211"/>
          <a:ext cx="9504000" cy="5297434"/>
        </p:xfrm>
        <a:graphic>
          <a:graphicData uri="http://schemas.openxmlformats.org/drawingml/2006/table">
            <a:tbl>
              <a:tblPr firstRow="1" bandRow="1">
                <a:tableStyleId>{5C22544A-7EE6-4342-B048-85BDC9FD1C3A}</a:tableStyleId>
              </a:tblPr>
              <a:tblGrid>
                <a:gridCol w="4752000">
                  <a:extLst>
                    <a:ext uri="{9D8B030D-6E8A-4147-A177-3AD203B41FA5}">
                      <a16:colId xmlns:a16="http://schemas.microsoft.com/office/drawing/2014/main" val="886372236"/>
                    </a:ext>
                  </a:extLst>
                </a:gridCol>
                <a:gridCol w="4752000">
                  <a:extLst>
                    <a:ext uri="{9D8B030D-6E8A-4147-A177-3AD203B41FA5}">
                      <a16:colId xmlns:a16="http://schemas.microsoft.com/office/drawing/2014/main" val="1553524376"/>
                    </a:ext>
                  </a:extLst>
                </a:gridCol>
              </a:tblGrid>
              <a:tr h="356671">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de-CH" sz="2400" cap="all" spc="100" dirty="0">
                          <a:latin typeface="Gill Sans Nova Light" panose="020B0302020104020203" pitchFamily="34" charset="0"/>
                        </a:rPr>
                        <a:t>Kindergarten</a:t>
                      </a:r>
                      <a:endParaRPr lang="de-CH" sz="2400" dirty="0">
                        <a:latin typeface="Gill Sans Nova Light" panose="020B0302020104020203" pitchFamily="34" charset="0"/>
                      </a:endParaRPr>
                    </a:p>
                  </a:txBody>
                  <a:tcPr/>
                </a:tc>
                <a:tc>
                  <a:txBody>
                    <a:bodyPr/>
                    <a:lstStyle/>
                    <a:p>
                      <a:r>
                        <a:rPr lang="de-CH" sz="2400" cap="all" spc="100" dirty="0">
                          <a:latin typeface="Gill Sans Nova Light" panose="020B0302020104020203" pitchFamily="34" charset="0"/>
                        </a:rPr>
                        <a:t>Spielgruppe</a:t>
                      </a:r>
                      <a:endParaRPr lang="de-CH" sz="2400" dirty="0">
                        <a:latin typeface="Gill Sans Nova Light" panose="020B0302020104020203" pitchFamily="34" charset="0"/>
                      </a:endParaRPr>
                    </a:p>
                  </a:txBody>
                  <a:tcPr/>
                </a:tc>
                <a:extLst>
                  <a:ext uri="{0D108BD9-81ED-4DB2-BD59-A6C34878D82A}">
                    <a16:rowId xmlns:a16="http://schemas.microsoft.com/office/drawing/2014/main" val="4000624044"/>
                  </a:ext>
                </a:extLst>
              </a:tr>
              <a:tr h="250277">
                <a:tc>
                  <a:txBody>
                    <a:bodyPr/>
                    <a:lstStyle/>
                    <a:p>
                      <a:r>
                        <a:rPr lang="de-DE" sz="1800">
                          <a:latin typeface="Gill Sans Nova Light" panose="020B0302020104020203" pitchFamily="34" charset="0"/>
                        </a:rPr>
                        <a:t>Zumutbaren Schulweg selbständig zu Fuss gehen (keine Elterntaxis)</a:t>
                      </a:r>
                      <a:endParaRPr lang="de-CH" sz="1800" dirty="0">
                        <a:latin typeface="Gill Sans Nova Light" panose="020B0302020104020203" pitchFamily="34" charset="0"/>
                      </a:endParaRPr>
                    </a:p>
                  </a:txBody>
                  <a:tcPr/>
                </a:tc>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r>
                        <a:rPr kumimoji="0" lang="de-DE" sz="18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rPr>
                        <a:t>Wird begleitet</a:t>
                      </a:r>
                      <a:endParaRPr kumimoji="0" lang="de-CH" sz="18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26701060"/>
                  </a:ext>
                </a:extLst>
              </a:tr>
              <a:tr h="250277">
                <a:tc>
                  <a:txBody>
                    <a:bodyPr/>
                    <a:lstStyle/>
                    <a:p>
                      <a:r>
                        <a:rPr lang="de-DE" sz="1800">
                          <a:latin typeface="Gill Sans Nova Light" panose="020B0302020104020203" pitchFamily="34" charset="0"/>
                        </a:rPr>
                        <a:t>Kann selbständig auf das WC (keine Windeln mehr)</a:t>
                      </a:r>
                      <a:endParaRPr lang="de-CH" sz="1800" dirty="0">
                        <a:latin typeface="Gill Sans Nova Light" panose="020B0302020104020203" pitchFamily="34" charset="0"/>
                      </a:endParaRPr>
                    </a:p>
                  </a:txBody>
                  <a:tcPr/>
                </a:tc>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r>
                        <a:rPr kumimoji="0" lang="de-DE" sz="1800" b="0" u="none" strike="noStrike" kern="1200" cap="none" spc="0" normalizeH="0" baseline="0" noProof="0" dirty="0">
                          <a:ln>
                            <a:noFill/>
                          </a:ln>
                          <a:solidFill>
                            <a:srgbClr val="2E2B21"/>
                          </a:solidFill>
                          <a:effectLst/>
                          <a:uLnTx/>
                          <a:uFillTx/>
                          <a:latin typeface="Gill Sans Nova Light" panose="020B0302020104020203" pitchFamily="34" charset="0"/>
                        </a:rPr>
                        <a:t>Darf noch Windeln tragen</a:t>
                      </a:r>
                      <a:endParaRPr kumimoji="0" lang="de-CH" sz="18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2662001"/>
                  </a:ext>
                </a:extLst>
              </a:tr>
              <a:tr h="204557">
                <a:tc>
                  <a:txBody>
                    <a:bodyPr/>
                    <a:lstStyle/>
                    <a:p>
                      <a:r>
                        <a:rPr lang="de-DE" sz="1800" dirty="0">
                          <a:latin typeface="Gill Sans Nova Light" panose="020B0302020104020203" pitchFamily="34" charset="0"/>
                        </a:rPr>
                        <a:t>Braucht keinen Nuggi und Mittagsschlaf mehr</a:t>
                      </a:r>
                      <a:endParaRPr lang="de-CH" sz="1800" dirty="0">
                        <a:latin typeface="Gill Sans Nova Light" panose="020B0302020104020203" pitchFamily="34" charset="0"/>
                      </a:endParaRPr>
                    </a:p>
                  </a:txBody>
                  <a:tcPr/>
                </a:tc>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r>
                        <a:rPr kumimoji="0" lang="de-DE" sz="1800" b="0" u="none" strike="noStrike" kern="1200" cap="none" spc="0" normalizeH="0" baseline="0" noProof="0" dirty="0">
                          <a:ln>
                            <a:noFill/>
                          </a:ln>
                          <a:solidFill>
                            <a:srgbClr val="2E2B21"/>
                          </a:solidFill>
                          <a:effectLst/>
                          <a:uLnTx/>
                          <a:uFillTx/>
                          <a:latin typeface="Gill Sans Nova Light" panose="020B0302020104020203" pitchFamily="34" charset="0"/>
                        </a:rPr>
                        <a:t>Nuggi, </a:t>
                      </a:r>
                      <a:r>
                        <a:rPr kumimoji="0" lang="de-DE" sz="1800" b="0" u="none" strike="noStrike" kern="1200" cap="none" spc="0" normalizeH="0" baseline="0" noProof="0" dirty="0" err="1">
                          <a:ln>
                            <a:noFill/>
                          </a:ln>
                          <a:solidFill>
                            <a:srgbClr val="2E2B21"/>
                          </a:solidFill>
                          <a:effectLst/>
                          <a:uLnTx/>
                          <a:uFillTx/>
                          <a:latin typeface="Gill Sans Nova Light" panose="020B0302020104020203" pitchFamily="34" charset="0"/>
                        </a:rPr>
                        <a:t>Nuschi</a:t>
                      </a:r>
                      <a:r>
                        <a:rPr kumimoji="0" lang="de-DE" sz="1800" b="0" u="none" strike="noStrike" kern="1200" cap="none" spc="0" normalizeH="0" baseline="0" noProof="0" dirty="0">
                          <a:ln>
                            <a:noFill/>
                          </a:ln>
                          <a:solidFill>
                            <a:srgbClr val="2E2B21"/>
                          </a:solidFill>
                          <a:effectLst/>
                          <a:uLnTx/>
                          <a:uFillTx/>
                          <a:latin typeface="Gill Sans Nova Light" panose="020B0302020104020203" pitchFamily="34" charset="0"/>
                        </a:rPr>
                        <a:t>, Lieblingskuscheltier darf dabei sein</a:t>
                      </a:r>
                      <a:endParaRPr kumimoji="0" lang="de-CH" sz="18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58764527"/>
                  </a:ext>
                </a:extLst>
              </a:tr>
              <a:tr h="2045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a:latin typeface="Gill Sans Nova Light" panose="020B0302020104020203" pitchFamily="34" charset="0"/>
                        </a:rPr>
                        <a:t>Präsenzzeiten einhalten (Jokertage, Urlaubsgesuche)</a:t>
                      </a:r>
                      <a:endParaRPr lang="de-CH" sz="1800" dirty="0">
                        <a:latin typeface="Gill Sans Nova Light" panose="020B0302020104020203" pitchFamily="34" charset="0"/>
                      </a:endParaRPr>
                    </a:p>
                  </a:txBody>
                  <a:tcPr/>
                </a:tc>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r>
                        <a:rPr kumimoji="0" lang="de-DE" sz="18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rPr>
                        <a:t>Abmeldungen </a:t>
                      </a:r>
                      <a:r>
                        <a:rPr kumimoji="0" lang="de-DE" sz="1800" b="0" i="0" u="none" strike="noStrike" kern="1200" cap="none" spc="0" normalizeH="0" baseline="0" noProof="0" dirty="0" err="1">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rPr>
                        <a:t>ausserhalb</a:t>
                      </a:r>
                      <a:r>
                        <a:rPr kumimoji="0" lang="de-DE" sz="18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rPr>
                        <a:t> der Ferien einfacher möglich</a:t>
                      </a:r>
                      <a:endParaRPr kumimoji="0" lang="de-CH" sz="18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21870892"/>
                  </a:ext>
                </a:extLst>
              </a:tr>
              <a:tr h="466706">
                <a:tc>
                  <a:txBody>
                    <a:bodyPr/>
                    <a:lstStyle/>
                    <a:p>
                      <a:r>
                        <a:rPr lang="de-DE" sz="1800" dirty="0">
                          <a:latin typeface="Gill Sans Nova Light" panose="020B0302020104020203" pitchFamily="34" charset="0"/>
                        </a:rPr>
                        <a:t>Kann rennen, hüpfen, Treppen steigen</a:t>
                      </a:r>
                      <a:endParaRPr lang="de-CH" sz="1800" dirty="0">
                        <a:latin typeface="Gill Sans Nova Light" panose="020B0302020104020203" pitchFamily="34" charset="0"/>
                      </a:endParaRPr>
                    </a:p>
                  </a:txBody>
                  <a:tcPr/>
                </a:tc>
                <a:tc>
                  <a:txBody>
                    <a:bodyPr/>
                    <a:lstStyle/>
                    <a:p>
                      <a:pPr marL="91436" marR="0" lvl="0" indent="-91436"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Char char=" "/>
                        <a:tabLst/>
                        <a:defRPr/>
                      </a:pPr>
                      <a:endParaRPr kumimoji="0" lang="de-CH" sz="18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01371737"/>
                  </a:ext>
                </a:extLst>
              </a:tr>
              <a:tr h="483561">
                <a:tc>
                  <a:txBody>
                    <a:bodyPr/>
                    <a:lstStyle/>
                    <a:p>
                      <a:r>
                        <a:rPr lang="de-DE" sz="1800">
                          <a:latin typeface="Gill Sans Nova Light" panose="020B0302020104020203" pitchFamily="34" charset="0"/>
                        </a:rPr>
                        <a:t>Kann selbständig das Znüni auspacken, essen, trinken</a:t>
                      </a:r>
                      <a:endParaRPr lang="de-CH" sz="1800" dirty="0">
                        <a:latin typeface="Gill Sans Nova Light" panose="020B0302020104020203" pitchFamily="34" charset="0"/>
                      </a:endParaRPr>
                    </a:p>
                  </a:txBody>
                  <a:tcPr/>
                </a:tc>
                <a:tc>
                  <a:txBody>
                    <a:bodyPr/>
                    <a:lstStyle/>
                    <a:p>
                      <a:pPr marL="91436" marR="0" lvl="0" indent="-91436"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Char char=" "/>
                        <a:tabLst/>
                        <a:defRPr/>
                      </a:pPr>
                      <a:endParaRPr kumimoji="0" lang="de-CH" sz="18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47093352"/>
                  </a:ext>
                </a:extLst>
              </a:tr>
              <a:tr h="432486">
                <a:tc>
                  <a:txBody>
                    <a:bodyPr/>
                    <a:lstStyle/>
                    <a:p>
                      <a:r>
                        <a:rPr lang="de-DE" sz="1800">
                          <a:latin typeface="Gill Sans Nova Light" panose="020B0302020104020203" pitchFamily="34" charset="0"/>
                        </a:rPr>
                        <a:t>Kann selbständig Händewaschen und Nase putzen</a:t>
                      </a:r>
                      <a:endParaRPr lang="de-CH" sz="1800" dirty="0">
                        <a:latin typeface="Gill Sans Nova Light" panose="020B0302020104020203" pitchFamily="34" charset="0"/>
                      </a:endParaRPr>
                    </a:p>
                  </a:txBody>
                  <a:tcPr/>
                </a:tc>
                <a:tc>
                  <a:txBody>
                    <a:bodyPr/>
                    <a:lstStyle/>
                    <a:p>
                      <a:pPr marL="91436" marR="0" lvl="0" indent="-91436"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Char char=" "/>
                        <a:tabLst/>
                        <a:defRPr/>
                      </a:pPr>
                      <a:endParaRPr kumimoji="0" lang="de-CH" sz="18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92331911"/>
                  </a:ext>
                </a:extLst>
              </a:tr>
              <a:tr h="374882">
                <a:tc>
                  <a:txBody>
                    <a:bodyPr/>
                    <a:lstStyle/>
                    <a:p>
                      <a:r>
                        <a:rPr lang="de-DE" sz="1800">
                          <a:latin typeface="Gill Sans Nova Light" panose="020B0302020104020203" pitchFamily="34" charset="0"/>
                        </a:rPr>
                        <a:t>Ist vertraut mit Schere, Leim, Farbstiften, Pinsel, etc.</a:t>
                      </a:r>
                      <a:endParaRPr lang="de-CH" sz="1800" dirty="0">
                        <a:latin typeface="Gill Sans Nova Light" panose="020B0302020104020203" pitchFamily="34" charset="0"/>
                      </a:endParaRPr>
                    </a:p>
                  </a:txBody>
                  <a:tcPr/>
                </a:tc>
                <a:tc>
                  <a:txBody>
                    <a:bodyPr/>
                    <a:lstStyle/>
                    <a:p>
                      <a:endParaRPr lang="de-CH" sz="1800" dirty="0">
                        <a:latin typeface="Gill Sans Nova Light" panose="020B0302020104020203" pitchFamily="34" charset="0"/>
                      </a:endParaRPr>
                    </a:p>
                  </a:txBody>
                  <a:tcPr/>
                </a:tc>
                <a:extLst>
                  <a:ext uri="{0D108BD9-81ED-4DB2-BD59-A6C34878D82A}">
                    <a16:rowId xmlns:a16="http://schemas.microsoft.com/office/drawing/2014/main" val="148507189"/>
                  </a:ext>
                </a:extLst>
              </a:tr>
              <a:tr h="380089">
                <a:tc>
                  <a:txBody>
                    <a:bodyPr/>
                    <a:lstStyle/>
                    <a:p>
                      <a:r>
                        <a:rPr lang="de-DE" sz="1800" dirty="0">
                          <a:latin typeface="Gill Sans Nova Light" panose="020B0302020104020203" pitchFamily="34" charset="0"/>
                        </a:rPr>
                        <a:t>Kann sich selbständig anziehen (Schuhe, </a:t>
                      </a:r>
                      <a:r>
                        <a:rPr lang="de-DE" sz="1800" dirty="0" err="1">
                          <a:latin typeface="Gill Sans Nova Light" panose="020B0302020104020203" pitchFamily="34" charset="0"/>
                        </a:rPr>
                        <a:t>Reissverschluss</a:t>
                      </a:r>
                      <a:r>
                        <a:rPr lang="de-DE" sz="1800" dirty="0">
                          <a:latin typeface="Gill Sans Nova Light" panose="020B0302020104020203" pitchFamily="34" charset="0"/>
                        </a:rPr>
                        <a:t>, …)</a:t>
                      </a:r>
                      <a:endParaRPr lang="de-CH" sz="1800" dirty="0">
                        <a:latin typeface="Gill Sans Nova Light" panose="020B0302020104020203" pitchFamily="34" charset="0"/>
                      </a:endParaRPr>
                    </a:p>
                  </a:txBody>
                  <a:tcPr/>
                </a:tc>
                <a:tc>
                  <a:txBody>
                    <a:bodyPr/>
                    <a:lstStyle/>
                    <a:p>
                      <a:endParaRPr lang="de-CH" sz="1800" dirty="0">
                        <a:latin typeface="Gill Sans Nova Light" panose="020B0302020104020203" pitchFamily="34" charset="0"/>
                      </a:endParaRPr>
                    </a:p>
                  </a:txBody>
                  <a:tcPr/>
                </a:tc>
                <a:extLst>
                  <a:ext uri="{0D108BD9-81ED-4DB2-BD59-A6C34878D82A}">
                    <a16:rowId xmlns:a16="http://schemas.microsoft.com/office/drawing/2014/main" val="2123892495"/>
                  </a:ext>
                </a:extLst>
              </a:tr>
            </a:tbl>
          </a:graphicData>
        </a:graphic>
      </p:graphicFrame>
    </p:spTree>
    <p:extLst>
      <p:ext uri="{BB962C8B-B14F-4D97-AF65-F5344CB8AC3E}">
        <p14:creationId xmlns:p14="http://schemas.microsoft.com/office/powerpoint/2010/main" val="323009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627ED-9D50-D4C2-2F7E-E7CEE5783FB8}"/>
              </a:ext>
            </a:extLst>
          </p:cNvPr>
          <p:cNvSpPr>
            <a:spLocks noGrp="1"/>
          </p:cNvSpPr>
          <p:nvPr>
            <p:ph type="title"/>
          </p:nvPr>
        </p:nvSpPr>
        <p:spPr/>
        <p:txBody>
          <a:bodyPr>
            <a:normAutofit/>
          </a:bodyPr>
          <a:lstStyle/>
          <a:p>
            <a:r>
              <a:rPr lang="de-DE" sz="4400" dirty="0">
                <a:latin typeface="Gill Sans Nova Light" panose="020B0302020104020203" pitchFamily="34" charset="0"/>
              </a:rPr>
              <a:t>Soziale/Emotionale Voraussetzungen</a:t>
            </a:r>
            <a:endParaRPr lang="de-CH" sz="4400" dirty="0">
              <a:latin typeface="Gill Sans Nova Light" panose="020B0302020104020203" pitchFamily="34" charset="0"/>
            </a:endParaRPr>
          </a:p>
        </p:txBody>
      </p:sp>
      <p:graphicFrame>
        <p:nvGraphicFramePr>
          <p:cNvPr id="4" name="Tabelle 3">
            <a:extLst>
              <a:ext uri="{FF2B5EF4-FFF2-40B4-BE49-F238E27FC236}">
                <a16:creationId xmlns:a16="http://schemas.microsoft.com/office/drawing/2014/main" id="{DE841F97-C0B6-EEBE-61D4-9E715D667B99}"/>
              </a:ext>
            </a:extLst>
          </p:cNvPr>
          <p:cNvGraphicFramePr>
            <a:graphicFrameLocks noGrp="1"/>
          </p:cNvGraphicFramePr>
          <p:nvPr>
            <p:extLst>
              <p:ext uri="{D42A27DB-BD31-4B8C-83A1-F6EECF244321}">
                <p14:modId xmlns:p14="http://schemas.microsoft.com/office/powerpoint/2010/main" val="746259012"/>
              </p:ext>
            </p:extLst>
          </p:nvPr>
        </p:nvGraphicFramePr>
        <p:xfrm>
          <a:off x="677335" y="1750270"/>
          <a:ext cx="9504000" cy="4594860"/>
        </p:xfrm>
        <a:graphic>
          <a:graphicData uri="http://schemas.openxmlformats.org/drawingml/2006/table">
            <a:tbl>
              <a:tblPr firstRow="1" bandRow="1">
                <a:tableStyleId>{5C22544A-7EE6-4342-B048-85BDC9FD1C3A}</a:tableStyleId>
              </a:tblPr>
              <a:tblGrid>
                <a:gridCol w="4752000">
                  <a:extLst>
                    <a:ext uri="{9D8B030D-6E8A-4147-A177-3AD203B41FA5}">
                      <a16:colId xmlns:a16="http://schemas.microsoft.com/office/drawing/2014/main" val="886372236"/>
                    </a:ext>
                  </a:extLst>
                </a:gridCol>
                <a:gridCol w="4752000">
                  <a:extLst>
                    <a:ext uri="{9D8B030D-6E8A-4147-A177-3AD203B41FA5}">
                      <a16:colId xmlns:a16="http://schemas.microsoft.com/office/drawing/2014/main" val="1553524376"/>
                    </a:ext>
                  </a:extLst>
                </a:gridCol>
              </a:tblGrid>
              <a:tr h="356671">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de-CH" sz="2400" cap="all" spc="100" dirty="0">
                          <a:latin typeface="Gill Sans Nova Light" panose="020B0302020104020203" pitchFamily="34" charset="0"/>
                        </a:rPr>
                        <a:t>Kindergarten</a:t>
                      </a:r>
                      <a:endParaRPr lang="de-CH" sz="2400" dirty="0">
                        <a:latin typeface="Gill Sans Nova Light" panose="020B0302020104020203" pitchFamily="34" charset="0"/>
                      </a:endParaRPr>
                    </a:p>
                  </a:txBody>
                  <a:tcPr/>
                </a:tc>
                <a:tc>
                  <a:txBody>
                    <a:bodyPr/>
                    <a:lstStyle/>
                    <a:p>
                      <a:r>
                        <a:rPr lang="de-CH" sz="2400" cap="all" spc="100" dirty="0">
                          <a:latin typeface="Gill Sans Nova Light" panose="020B0302020104020203" pitchFamily="34" charset="0"/>
                        </a:rPr>
                        <a:t>Spielgruppe</a:t>
                      </a:r>
                      <a:endParaRPr lang="de-CH" sz="2400" dirty="0">
                        <a:latin typeface="Gill Sans Nova Light" panose="020B0302020104020203" pitchFamily="34" charset="0"/>
                      </a:endParaRPr>
                    </a:p>
                  </a:txBody>
                  <a:tcPr/>
                </a:tc>
                <a:extLst>
                  <a:ext uri="{0D108BD9-81ED-4DB2-BD59-A6C34878D82A}">
                    <a16:rowId xmlns:a16="http://schemas.microsoft.com/office/drawing/2014/main" val="4000624044"/>
                  </a:ext>
                </a:extLst>
              </a:tr>
              <a:tr h="250277">
                <a:tc>
                  <a:txBody>
                    <a:bodyPr/>
                    <a:lstStyle/>
                    <a:p>
                      <a:r>
                        <a:rPr lang="de-DE" sz="2200" kern="1200" dirty="0">
                          <a:solidFill>
                            <a:schemeClr val="dk1"/>
                          </a:solidFill>
                          <a:latin typeface="Gill Sans Nova Light" panose="020B0302020104020203" pitchFamily="34" charset="0"/>
                          <a:ea typeface="+mn-ea"/>
                          <a:cs typeface="+mn-cs"/>
                        </a:rPr>
                        <a:t>sich von den Eltern trennen und sich ohne diese wohlfühlen</a:t>
                      </a:r>
                      <a:endParaRPr lang="de-CH" sz="2200" kern="1200" dirty="0">
                        <a:solidFill>
                          <a:schemeClr val="dk1"/>
                        </a:solidFill>
                        <a:latin typeface="Gill Sans Nova Light" panose="020B0302020104020203" pitchFamily="34" charset="0"/>
                        <a:ea typeface="+mn-ea"/>
                        <a:cs typeface="+mn-cs"/>
                      </a:endParaRPr>
                    </a:p>
                  </a:txBody>
                  <a:tcPr/>
                </a:tc>
                <a:tc>
                  <a:txBody>
                    <a:bodyPr/>
                    <a:lstStyle/>
                    <a:p>
                      <a:pPr marL="91436" marR="0" lvl="0" indent="-91436"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Char char=" "/>
                        <a:tabLst/>
                        <a:defRPr/>
                      </a:pPr>
                      <a:r>
                        <a:rPr lang="de-CH" sz="2200" kern="1200" dirty="0">
                          <a:solidFill>
                            <a:schemeClr val="dk1"/>
                          </a:solidFill>
                          <a:latin typeface="Gill Sans Nova Light" panose="020B0302020104020203" pitchFamily="34" charset="0"/>
                          <a:ea typeface="+mn-ea"/>
                          <a:cs typeface="+mn-cs"/>
                        </a:rPr>
                        <a:t>Mehr Zeit, sich von den Eltern loszulösen</a:t>
                      </a:r>
                    </a:p>
                  </a:txBody>
                  <a:tcPr/>
                </a:tc>
                <a:extLst>
                  <a:ext uri="{0D108BD9-81ED-4DB2-BD59-A6C34878D82A}">
                    <a16:rowId xmlns:a16="http://schemas.microsoft.com/office/drawing/2014/main" val="732662001"/>
                  </a:ext>
                </a:extLst>
              </a:tr>
              <a:tr h="204557">
                <a:tc>
                  <a:txBody>
                    <a:bodyPr/>
                    <a:lstStyle/>
                    <a:p>
                      <a:r>
                        <a:rPr lang="de-DE" sz="2200" kern="1200" dirty="0">
                          <a:solidFill>
                            <a:schemeClr val="dk1"/>
                          </a:solidFill>
                          <a:latin typeface="Gill Sans Nova Light" panose="020B0302020104020203" pitchFamily="34" charset="0"/>
                          <a:ea typeface="+mn-ea"/>
                          <a:cs typeface="+mn-cs"/>
                        </a:rPr>
                        <a:t>sich in einer </a:t>
                      </a:r>
                      <a:r>
                        <a:rPr lang="de-DE" sz="2200" kern="1200" dirty="0" err="1">
                          <a:solidFill>
                            <a:schemeClr val="dk1"/>
                          </a:solidFill>
                          <a:latin typeface="Gill Sans Nova Light" panose="020B0302020104020203" pitchFamily="34" charset="0"/>
                          <a:ea typeface="+mn-ea"/>
                          <a:cs typeface="+mn-cs"/>
                        </a:rPr>
                        <a:t>grossen</a:t>
                      </a:r>
                      <a:r>
                        <a:rPr lang="de-DE" sz="2200" kern="1200" dirty="0">
                          <a:solidFill>
                            <a:schemeClr val="dk1"/>
                          </a:solidFill>
                          <a:latin typeface="Gill Sans Nova Light" panose="020B0302020104020203" pitchFamily="34" charset="0"/>
                          <a:ea typeface="+mn-ea"/>
                          <a:cs typeface="+mn-cs"/>
                        </a:rPr>
                        <a:t> Gruppe zurechtfinden (18-22 Kinder)</a:t>
                      </a:r>
                      <a:endParaRPr lang="de-CH" sz="2200" kern="1200" dirty="0">
                        <a:solidFill>
                          <a:schemeClr val="dk1"/>
                        </a:solidFill>
                        <a:latin typeface="Gill Sans Nova Light" panose="020B0302020104020203" pitchFamily="34" charset="0"/>
                        <a:ea typeface="+mn-ea"/>
                        <a:cs typeface="+mn-cs"/>
                      </a:endParaRPr>
                    </a:p>
                  </a:txBody>
                  <a:tcPr/>
                </a:tc>
                <a:tc>
                  <a:txBody>
                    <a:bodyPr/>
                    <a:lstStyle/>
                    <a:p>
                      <a:pPr marL="91436" marR="0" lvl="0" indent="-91436"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Char char=" "/>
                        <a:tabLst/>
                        <a:defRPr/>
                      </a:pPr>
                      <a:r>
                        <a:rPr lang="de-CH" sz="2200" kern="1200" dirty="0">
                          <a:solidFill>
                            <a:schemeClr val="dk1"/>
                          </a:solidFill>
                          <a:latin typeface="Gill Sans Nova Light" panose="020B0302020104020203" pitchFamily="34" charset="0"/>
                          <a:ea typeface="+mn-ea"/>
                          <a:cs typeface="+mn-cs"/>
                        </a:rPr>
                        <a:t>Lernen, sich in eine Gruppe (ca. 10-12 Kinder) einzuordnen</a:t>
                      </a:r>
                      <a:endParaRPr lang="de-CH" sz="2200" kern="1200" noProof="0" dirty="0">
                        <a:solidFill>
                          <a:schemeClr val="dk1"/>
                        </a:solidFill>
                        <a:latin typeface="Gill Sans Nova Light" panose="020B0302020104020203" pitchFamily="34" charset="0"/>
                        <a:ea typeface="+mn-ea"/>
                        <a:cs typeface="+mn-cs"/>
                      </a:endParaRPr>
                    </a:p>
                  </a:txBody>
                  <a:tcPr/>
                </a:tc>
                <a:extLst>
                  <a:ext uri="{0D108BD9-81ED-4DB2-BD59-A6C34878D82A}">
                    <a16:rowId xmlns:a16="http://schemas.microsoft.com/office/drawing/2014/main" val="3158764527"/>
                  </a:ext>
                </a:extLst>
              </a:tr>
              <a:tr h="600075">
                <a:tc>
                  <a:txBody>
                    <a:bodyPr/>
                    <a:lstStyle/>
                    <a:p>
                      <a:r>
                        <a:rPr lang="de-DE" sz="2200" kern="1200" dirty="0">
                          <a:solidFill>
                            <a:schemeClr val="dk1"/>
                          </a:solidFill>
                          <a:latin typeface="Gill Sans Nova Light" panose="020B0302020104020203" pitchFamily="34" charset="0"/>
                          <a:ea typeface="+mn-ea"/>
                          <a:cs typeface="+mn-cs"/>
                        </a:rPr>
                        <a:t>eigene Bedürfnisse zurückstellen, abwarten</a:t>
                      </a:r>
                      <a:endParaRPr lang="de-CH" sz="2200" kern="1200" dirty="0">
                        <a:solidFill>
                          <a:schemeClr val="dk1"/>
                        </a:solidFill>
                        <a:latin typeface="Gill Sans Nova Light" panose="020B0302020104020203" pitchFamily="34" charset="0"/>
                        <a:ea typeface="+mn-ea"/>
                        <a:cs typeface="+mn-cs"/>
                      </a:endParaRPr>
                    </a:p>
                  </a:txBody>
                  <a:tcPr/>
                </a:tc>
                <a:tc>
                  <a:txBody>
                    <a:bodyPr/>
                    <a:lstStyle/>
                    <a:p>
                      <a:pPr marL="91436" marR="0" lvl="0" indent="-91436"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Char char=" "/>
                        <a:tabLst/>
                        <a:defRPr/>
                      </a:pPr>
                      <a:r>
                        <a:rPr lang="de-CH" sz="2200" kern="1200" dirty="0">
                          <a:solidFill>
                            <a:schemeClr val="dk1"/>
                          </a:solidFill>
                          <a:latin typeface="Gill Sans Nova Light" panose="020B0302020104020203" pitchFamily="34" charset="0"/>
                          <a:ea typeface="+mn-ea"/>
                          <a:cs typeface="+mn-cs"/>
                        </a:rPr>
                        <a:t>Lernen, mit anderen Kindern umzugehen, zu teilen, miteinander etwas zu spielen, sich zurückzunehmen</a:t>
                      </a:r>
                    </a:p>
                  </a:txBody>
                  <a:tcPr/>
                </a:tc>
                <a:extLst>
                  <a:ext uri="{0D108BD9-81ED-4DB2-BD59-A6C34878D82A}">
                    <a16:rowId xmlns:a16="http://schemas.microsoft.com/office/drawing/2014/main" val="2301371737"/>
                  </a:ext>
                </a:extLst>
              </a:tr>
              <a:tr h="390383">
                <a:tc>
                  <a:txBody>
                    <a:bodyPr/>
                    <a:lstStyle/>
                    <a:p>
                      <a:r>
                        <a:rPr lang="de-DE" sz="2200" kern="1200" dirty="0">
                          <a:solidFill>
                            <a:schemeClr val="dk1"/>
                          </a:solidFill>
                          <a:latin typeface="Gill Sans Nova Light" panose="020B0302020104020203" pitchFamily="34" charset="0"/>
                          <a:ea typeface="+mn-ea"/>
                          <a:cs typeface="+mn-cs"/>
                        </a:rPr>
                        <a:t>beim Spielen verweilen</a:t>
                      </a:r>
                      <a:endParaRPr lang="de-CH" sz="2200" kern="1200" dirty="0">
                        <a:solidFill>
                          <a:schemeClr val="dk1"/>
                        </a:solidFill>
                        <a:latin typeface="Gill Sans Nova Light" panose="020B0302020104020203" pitchFamily="34" charset="0"/>
                        <a:ea typeface="+mn-ea"/>
                        <a:cs typeface="+mn-cs"/>
                      </a:endParaRPr>
                    </a:p>
                  </a:txBody>
                  <a:tcPr/>
                </a:tc>
                <a:tc>
                  <a:txBody>
                    <a:bodyPr/>
                    <a:lstStyle/>
                    <a:p>
                      <a:pPr marL="91436" marR="0" lvl="0" indent="-91436"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Char char=" "/>
                        <a:tabLst/>
                        <a:defRPr/>
                      </a:pPr>
                      <a:endParaRPr lang="de-CH" sz="2200" kern="1200" noProof="0" dirty="0">
                        <a:solidFill>
                          <a:schemeClr val="dk1"/>
                        </a:solidFill>
                        <a:latin typeface="Gill Sans Nova Light" panose="020B0302020104020203" pitchFamily="34" charset="0"/>
                        <a:ea typeface="+mn-ea"/>
                        <a:cs typeface="+mn-cs"/>
                      </a:endParaRPr>
                    </a:p>
                  </a:txBody>
                  <a:tcPr/>
                </a:tc>
                <a:extLst>
                  <a:ext uri="{0D108BD9-81ED-4DB2-BD59-A6C34878D82A}">
                    <a16:rowId xmlns:a16="http://schemas.microsoft.com/office/drawing/2014/main" val="2747093352"/>
                  </a:ext>
                </a:extLst>
              </a:tr>
              <a:tr h="380089">
                <a:tc>
                  <a:txBody>
                    <a:bodyPr/>
                    <a:lstStyle/>
                    <a:p>
                      <a:r>
                        <a:rPr lang="de-DE" sz="2200" dirty="0">
                          <a:latin typeface="Gill Sans Nova Light" panose="020B0302020104020203" pitchFamily="34" charset="0"/>
                        </a:rPr>
                        <a:t>Spielmaterial als gemeinsames Material betrachten</a:t>
                      </a:r>
                      <a:endParaRPr lang="de-CH" sz="2200" dirty="0">
                        <a:latin typeface="Gill Sans Nova Light" panose="020B0302020104020203" pitchFamily="34" charset="0"/>
                      </a:endParaRPr>
                    </a:p>
                  </a:txBody>
                  <a:tcPr/>
                </a:tc>
                <a:tc>
                  <a:txBody>
                    <a:bodyPr/>
                    <a:lstStyle/>
                    <a:p>
                      <a:endParaRPr lang="de-CH" sz="2200" kern="1200" dirty="0">
                        <a:solidFill>
                          <a:schemeClr val="dk1"/>
                        </a:solidFill>
                        <a:latin typeface="Gill Sans Nova Light" panose="020B0302020104020203" pitchFamily="34" charset="0"/>
                        <a:ea typeface="+mn-ea"/>
                        <a:cs typeface="+mn-cs"/>
                      </a:endParaRPr>
                    </a:p>
                  </a:txBody>
                  <a:tcPr/>
                </a:tc>
                <a:extLst>
                  <a:ext uri="{0D108BD9-81ED-4DB2-BD59-A6C34878D82A}">
                    <a16:rowId xmlns:a16="http://schemas.microsoft.com/office/drawing/2014/main" val="2123892495"/>
                  </a:ext>
                </a:extLst>
              </a:tr>
              <a:tr h="137328">
                <a:tc>
                  <a:txBody>
                    <a:bodyPr/>
                    <a:lstStyle/>
                    <a:p>
                      <a:r>
                        <a:rPr lang="de-DE" sz="2200" dirty="0">
                          <a:latin typeface="Gill Sans Nova Light" panose="020B0302020104020203" pitchFamily="34" charset="0"/>
                        </a:rPr>
                        <a:t>Regeln akzeptieren und einhalten</a:t>
                      </a:r>
                      <a:endParaRPr lang="de-CH" sz="2200" dirty="0">
                        <a:latin typeface="Gill Sans Nova Light" panose="020B0302020104020203" pitchFamily="34" charset="0"/>
                      </a:endParaRPr>
                    </a:p>
                  </a:txBody>
                  <a:tcPr/>
                </a:tc>
                <a:tc>
                  <a:txBody>
                    <a:bodyPr/>
                    <a:lstStyle/>
                    <a:p>
                      <a:endParaRPr lang="de-CH" sz="2200" dirty="0">
                        <a:latin typeface="Gill Sans Nova Light" panose="020B0302020104020203" pitchFamily="34" charset="0"/>
                      </a:endParaRPr>
                    </a:p>
                  </a:txBody>
                  <a:tcPr/>
                </a:tc>
                <a:extLst>
                  <a:ext uri="{0D108BD9-81ED-4DB2-BD59-A6C34878D82A}">
                    <a16:rowId xmlns:a16="http://schemas.microsoft.com/office/drawing/2014/main" val="1799838072"/>
                  </a:ext>
                </a:extLst>
              </a:tr>
            </a:tbl>
          </a:graphicData>
        </a:graphic>
      </p:graphicFrame>
    </p:spTree>
    <p:extLst>
      <p:ext uri="{BB962C8B-B14F-4D97-AF65-F5344CB8AC3E}">
        <p14:creationId xmlns:p14="http://schemas.microsoft.com/office/powerpoint/2010/main" val="4003459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627ED-9D50-D4C2-2F7E-E7CEE5783FB8}"/>
              </a:ext>
            </a:extLst>
          </p:cNvPr>
          <p:cNvSpPr>
            <a:spLocks noGrp="1"/>
          </p:cNvSpPr>
          <p:nvPr>
            <p:ph type="title"/>
          </p:nvPr>
        </p:nvSpPr>
        <p:spPr/>
        <p:txBody>
          <a:bodyPr>
            <a:normAutofit/>
          </a:bodyPr>
          <a:lstStyle/>
          <a:p>
            <a:r>
              <a:rPr lang="de-DE" sz="4400" dirty="0">
                <a:latin typeface="Gill Sans Nova Light" panose="020B0302020104020203" pitchFamily="34" charset="0"/>
              </a:rPr>
              <a:t>Intellektuelle Voraussetzungen</a:t>
            </a:r>
            <a:endParaRPr lang="de-CH" sz="4400" dirty="0">
              <a:latin typeface="Gill Sans Nova Light" panose="020B0302020104020203" pitchFamily="34" charset="0"/>
            </a:endParaRPr>
          </a:p>
        </p:txBody>
      </p:sp>
      <p:graphicFrame>
        <p:nvGraphicFramePr>
          <p:cNvPr id="4" name="Tabelle 3">
            <a:extLst>
              <a:ext uri="{FF2B5EF4-FFF2-40B4-BE49-F238E27FC236}">
                <a16:creationId xmlns:a16="http://schemas.microsoft.com/office/drawing/2014/main" id="{DE841F97-C0B6-EEBE-61D4-9E715D667B99}"/>
              </a:ext>
            </a:extLst>
          </p:cNvPr>
          <p:cNvGraphicFramePr>
            <a:graphicFrameLocks noGrp="1"/>
          </p:cNvGraphicFramePr>
          <p:nvPr>
            <p:extLst>
              <p:ext uri="{D42A27DB-BD31-4B8C-83A1-F6EECF244321}">
                <p14:modId xmlns:p14="http://schemas.microsoft.com/office/powerpoint/2010/main" val="4219768344"/>
              </p:ext>
            </p:extLst>
          </p:nvPr>
        </p:nvGraphicFramePr>
        <p:xfrm>
          <a:off x="677334" y="1674994"/>
          <a:ext cx="9504000" cy="4115308"/>
        </p:xfrm>
        <a:graphic>
          <a:graphicData uri="http://schemas.openxmlformats.org/drawingml/2006/table">
            <a:tbl>
              <a:tblPr firstRow="1" bandRow="1">
                <a:tableStyleId>{5C22544A-7EE6-4342-B048-85BDC9FD1C3A}</a:tableStyleId>
              </a:tblPr>
              <a:tblGrid>
                <a:gridCol w="4752000">
                  <a:extLst>
                    <a:ext uri="{9D8B030D-6E8A-4147-A177-3AD203B41FA5}">
                      <a16:colId xmlns:a16="http://schemas.microsoft.com/office/drawing/2014/main" val="886372236"/>
                    </a:ext>
                  </a:extLst>
                </a:gridCol>
                <a:gridCol w="4752000">
                  <a:extLst>
                    <a:ext uri="{9D8B030D-6E8A-4147-A177-3AD203B41FA5}">
                      <a16:colId xmlns:a16="http://schemas.microsoft.com/office/drawing/2014/main" val="1553524376"/>
                    </a:ext>
                  </a:extLst>
                </a:gridCol>
              </a:tblGrid>
              <a:tr h="356671">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de-CH" sz="2400" cap="all" spc="100" dirty="0">
                          <a:latin typeface="Gill Sans Nova Light" panose="020B0302020104020203" pitchFamily="34" charset="0"/>
                        </a:rPr>
                        <a:t>Kindergarten</a:t>
                      </a:r>
                      <a:endParaRPr lang="de-CH" sz="2400" dirty="0">
                        <a:latin typeface="Gill Sans Nova Light" panose="020B0302020104020203" pitchFamily="34" charset="0"/>
                      </a:endParaRPr>
                    </a:p>
                  </a:txBody>
                  <a:tcPr/>
                </a:tc>
                <a:tc>
                  <a:txBody>
                    <a:bodyPr/>
                    <a:lstStyle/>
                    <a:p>
                      <a:r>
                        <a:rPr lang="de-CH" sz="2400" cap="all" spc="100" dirty="0">
                          <a:latin typeface="Gill Sans Nova Light" panose="020B0302020104020203" pitchFamily="34" charset="0"/>
                        </a:rPr>
                        <a:t>Spielgruppe</a:t>
                      </a:r>
                      <a:endParaRPr lang="de-CH" sz="2400" dirty="0">
                        <a:latin typeface="Gill Sans Nova Light" panose="020B0302020104020203" pitchFamily="34" charset="0"/>
                      </a:endParaRPr>
                    </a:p>
                  </a:txBody>
                  <a:tcPr/>
                </a:tc>
                <a:extLst>
                  <a:ext uri="{0D108BD9-81ED-4DB2-BD59-A6C34878D82A}">
                    <a16:rowId xmlns:a16="http://schemas.microsoft.com/office/drawing/2014/main" val="4000624044"/>
                  </a:ext>
                </a:extLst>
              </a:tr>
              <a:tr h="2502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200" dirty="0">
                          <a:latin typeface="Gill Sans Nova Light" panose="020B0302020104020203" pitchFamily="34" charset="0"/>
                        </a:rPr>
                        <a:t>Mehrmals am Tag auf Aufforderung eine gewisse Zeit lang zuhören/zuschauen/mitmachen/dabei sein</a:t>
                      </a:r>
                      <a:endParaRPr lang="de-CH" sz="2200" dirty="0">
                        <a:latin typeface="Gill Sans Nova Light" panose="020B0302020104020203" pitchFamily="34" charset="0"/>
                      </a:endParaRPr>
                    </a:p>
                  </a:txBody>
                  <a:tcPr/>
                </a:tc>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r>
                        <a:rPr lang="de-CH" sz="2200" kern="1200" dirty="0">
                          <a:solidFill>
                            <a:schemeClr val="dk1"/>
                          </a:solidFill>
                          <a:effectLst/>
                          <a:latin typeface="Gill Sans Nova Light" panose="020B0302020104020203" pitchFamily="34" charset="0"/>
                          <a:ea typeface="+mn-ea"/>
                          <a:cs typeface="+mn-cs"/>
                        </a:rPr>
                        <a:t>Viele freiwillige Angebote, w</a:t>
                      </a:r>
                      <a:r>
                        <a:rPr lang="de-CH" sz="2200" kern="1200" dirty="0">
                          <a:solidFill>
                            <a:schemeClr val="dk1"/>
                          </a:solidFill>
                          <a:effectLst/>
                          <a:latin typeface="Gill Sans Nova Light" panose="020B0302020104020203" pitchFamily="34" charset="0"/>
                        </a:rPr>
                        <a:t>enig gemeinsame Aufgaben, erleben und entdecken durch freie Spielwahl</a:t>
                      </a:r>
                    </a:p>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endParaRPr lang="de-CH" sz="2200" kern="1200" noProof="0" dirty="0">
                        <a:solidFill>
                          <a:schemeClr val="dk1"/>
                        </a:solidFill>
                        <a:latin typeface="Gill Sans Nova Light" panose="020B0302020104020203" pitchFamily="34" charset="0"/>
                        <a:ea typeface="+mn-ea"/>
                        <a:cs typeface="+mn-cs"/>
                      </a:endParaRPr>
                    </a:p>
                  </a:txBody>
                  <a:tcPr/>
                </a:tc>
                <a:extLst>
                  <a:ext uri="{0D108BD9-81ED-4DB2-BD59-A6C34878D82A}">
                    <a16:rowId xmlns:a16="http://schemas.microsoft.com/office/drawing/2014/main" val="732662001"/>
                  </a:ext>
                </a:extLst>
              </a:tr>
              <a:tr h="204557">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de-DE" sz="2200" dirty="0">
                          <a:latin typeface="Gill Sans Nova Light" panose="020B0302020104020203" pitchFamily="34" charset="0"/>
                        </a:rPr>
                        <a:t>Ausdauer zeigen</a:t>
                      </a:r>
                      <a:endParaRPr lang="de-CH" sz="2200" dirty="0">
                        <a:latin typeface="Gill Sans Nova Light" panose="020B0302020104020203" pitchFamily="34" charset="0"/>
                      </a:endParaRPr>
                    </a:p>
                    <a:p>
                      <a:pPr marL="0" lvl="1" algn="l" defTabSz="457200" rtl="0" eaLnBrk="1" latinLnBrk="0" hangingPunct="1"/>
                      <a:endParaRPr lang="de-CH" sz="2200" kern="1200" dirty="0">
                        <a:solidFill>
                          <a:schemeClr val="dk1"/>
                        </a:solidFill>
                        <a:latin typeface="Gill Sans Nova Light" panose="020B0302020104020203" pitchFamily="34" charset="0"/>
                        <a:ea typeface="+mn-ea"/>
                        <a:cs typeface="+mn-cs"/>
                      </a:endParaRPr>
                    </a:p>
                  </a:txBody>
                  <a:tcPr/>
                </a:tc>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r>
                        <a:rPr lang="de-CH" sz="2200" kern="1200" dirty="0">
                          <a:solidFill>
                            <a:schemeClr val="dk1"/>
                          </a:solidFill>
                          <a:effectLst/>
                          <a:latin typeface="Gill Sans Nova Light" panose="020B0302020104020203" pitchFamily="34" charset="0"/>
                          <a:ea typeface="+mn-ea"/>
                          <a:cs typeface="+mn-cs"/>
                        </a:rPr>
                        <a:t>Lernen, an einem Spiel zu bleiben</a:t>
                      </a:r>
                    </a:p>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endParaRPr lang="de-CH" sz="2200" kern="1200" dirty="0">
                        <a:solidFill>
                          <a:schemeClr val="dk1"/>
                        </a:solidFill>
                        <a:effectLst/>
                        <a:latin typeface="Gill Sans Nova Light" panose="020B0302020104020203" pitchFamily="34" charset="0"/>
                      </a:endParaRPr>
                    </a:p>
                  </a:txBody>
                  <a:tcPr/>
                </a:tc>
                <a:extLst>
                  <a:ext uri="{0D108BD9-81ED-4DB2-BD59-A6C34878D82A}">
                    <a16:rowId xmlns:a16="http://schemas.microsoft.com/office/drawing/2014/main" val="3158764527"/>
                  </a:ext>
                </a:extLst>
              </a:tr>
              <a:tr h="441571">
                <a:tc>
                  <a:txBody>
                    <a:bodyPr/>
                    <a:lstStyle/>
                    <a:p>
                      <a:pPr marL="0" lvl="1" algn="l" defTabSz="457200" rtl="0" eaLnBrk="1" latinLnBrk="0" hangingPunct="1"/>
                      <a:r>
                        <a:rPr lang="de-CH" sz="2200" kern="1200" dirty="0">
                          <a:solidFill>
                            <a:schemeClr val="dk1"/>
                          </a:solidFill>
                          <a:latin typeface="Gill Sans Nova Light" panose="020B0302020104020203" pitchFamily="34" charset="0"/>
                          <a:ea typeface="+mn-ea"/>
                          <a:cs typeface="+mn-cs"/>
                        </a:rPr>
                        <a:t>Einfache Aufträge verstehen und ausführen</a:t>
                      </a:r>
                    </a:p>
                  </a:txBody>
                  <a:tcPr/>
                </a:tc>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endParaRPr lang="de-CH" sz="2200" kern="1200" dirty="0">
                        <a:solidFill>
                          <a:schemeClr val="dk1"/>
                        </a:solidFill>
                        <a:effectLst/>
                        <a:latin typeface="Gill Sans Nova Light" panose="020B0302020104020203" pitchFamily="34" charset="0"/>
                        <a:ea typeface="+mn-ea"/>
                        <a:cs typeface="+mn-cs"/>
                      </a:endParaRPr>
                    </a:p>
                  </a:txBody>
                  <a:tcPr/>
                </a:tc>
                <a:extLst>
                  <a:ext uri="{0D108BD9-81ED-4DB2-BD59-A6C34878D82A}">
                    <a16:rowId xmlns:a16="http://schemas.microsoft.com/office/drawing/2014/main" val="2301371737"/>
                  </a:ext>
                </a:extLst>
              </a:tr>
              <a:tr h="528638">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r>
                        <a:rPr lang="de-DE" sz="2200" kern="1200" dirty="0">
                          <a:solidFill>
                            <a:schemeClr val="dk1"/>
                          </a:solidFill>
                          <a:effectLst/>
                          <a:latin typeface="Gill Sans Nova Light" panose="020B0302020104020203" pitchFamily="34" charset="0"/>
                          <a:ea typeface="+mn-ea"/>
                          <a:cs typeface="+mn-cs"/>
                        </a:rPr>
                        <a:t>Beobachten und Anleitungen übernehmen</a:t>
                      </a:r>
                      <a:endParaRPr lang="de-CH" sz="2200" kern="1200" dirty="0">
                        <a:solidFill>
                          <a:schemeClr val="dk1"/>
                        </a:solidFill>
                        <a:effectLst/>
                        <a:latin typeface="Gill Sans Nova Light" panose="020B0302020104020203" pitchFamily="34" charset="0"/>
                        <a:ea typeface="+mn-ea"/>
                        <a:cs typeface="+mn-cs"/>
                      </a:endParaRPr>
                    </a:p>
                  </a:txBody>
                  <a:tcPr/>
                </a:tc>
                <a:tc>
                  <a:txBody>
                    <a:bodyPr/>
                    <a:lstStyle/>
                    <a:p>
                      <a:pPr marL="91436" marR="0" lvl="0" indent="-91436"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Char char=" "/>
                        <a:tabLst/>
                        <a:defRPr/>
                      </a:pPr>
                      <a:endParaRPr kumimoji="0" lang="de-CH" sz="2200" b="0" i="0" u="none" strike="noStrike" kern="1200" cap="none" spc="0" normalizeH="0" baseline="0" noProof="0" dirty="0">
                        <a:ln>
                          <a:noFill/>
                        </a:ln>
                        <a:solidFill>
                          <a:srgbClr val="2E2B21"/>
                        </a:solidFill>
                        <a:effectLst/>
                        <a:uLnTx/>
                        <a:uFillTx/>
                        <a:latin typeface="Gill Sans Nova Light" panose="020B0302020104020203"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47093352"/>
                  </a:ext>
                </a:extLst>
              </a:tr>
            </a:tbl>
          </a:graphicData>
        </a:graphic>
      </p:graphicFrame>
    </p:spTree>
    <p:extLst>
      <p:ext uri="{BB962C8B-B14F-4D97-AF65-F5344CB8AC3E}">
        <p14:creationId xmlns:p14="http://schemas.microsoft.com/office/powerpoint/2010/main" val="1834727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316376-4368-DD2E-8505-9A3B580D4B26}"/>
              </a:ext>
            </a:extLst>
          </p:cNvPr>
          <p:cNvSpPr>
            <a:spLocks noGrp="1"/>
          </p:cNvSpPr>
          <p:nvPr>
            <p:ph type="title"/>
          </p:nvPr>
        </p:nvSpPr>
        <p:spPr>
          <a:xfrm>
            <a:off x="1024131" y="344864"/>
            <a:ext cx="4646996" cy="1499616"/>
          </a:xfrm>
        </p:spPr>
        <p:txBody>
          <a:bodyPr vert="horz" lIns="91440" tIns="45720" rIns="91440" bIns="45720" rtlCol="0" anchor="ctr">
            <a:normAutofit/>
          </a:bodyPr>
          <a:lstStyle/>
          <a:p>
            <a:r>
              <a:rPr lang="de-DE" sz="4400" dirty="0">
                <a:latin typeface="Gill Sans Nova Light" panose="020B0302020104020203" pitchFamily="34" charset="0"/>
              </a:rPr>
              <a:t>Entscheidungshilfe</a:t>
            </a:r>
            <a:endParaRPr lang="en-US" sz="4400" dirty="0">
              <a:solidFill>
                <a:srgbClr val="0070C0"/>
              </a:solidFill>
              <a:effectLst>
                <a:outerShdw blurRad="38100" dist="38100" dir="2700000" algn="tl">
                  <a:srgbClr val="000000">
                    <a:alpha val="43137"/>
                  </a:srgbClr>
                </a:outerShdw>
              </a:effectLst>
              <a:latin typeface="Gill Sans Nova Light" panose="020B0302020104020203" pitchFamily="34" charset="0"/>
            </a:endParaRPr>
          </a:p>
        </p:txBody>
      </p:sp>
      <p:sp>
        <p:nvSpPr>
          <p:cNvPr id="41" name="Content Placeholder 40">
            <a:extLst>
              <a:ext uri="{FF2B5EF4-FFF2-40B4-BE49-F238E27FC236}">
                <a16:creationId xmlns:a16="http://schemas.microsoft.com/office/drawing/2014/main" id="{707F949C-2861-A585-3609-0FEDC3FF058D}"/>
              </a:ext>
            </a:extLst>
          </p:cNvPr>
          <p:cNvSpPr>
            <a:spLocks noGrp="1"/>
          </p:cNvSpPr>
          <p:nvPr>
            <p:ph sz="half" idx="2"/>
          </p:nvPr>
        </p:nvSpPr>
        <p:spPr>
          <a:xfrm>
            <a:off x="1153221" y="1515416"/>
            <a:ext cx="6458541" cy="4997720"/>
          </a:xfrm>
        </p:spPr>
        <p:txBody>
          <a:bodyPr vert="horz" lIns="45720" tIns="45720" rIns="45720" bIns="45720" rtlCol="0">
            <a:noAutofit/>
          </a:bodyPr>
          <a:lstStyle/>
          <a:p>
            <a:r>
              <a:rPr lang="en-US" sz="2000" dirty="0" err="1">
                <a:solidFill>
                  <a:schemeClr val="tx1"/>
                </a:solidFill>
                <a:latin typeface="Gill Sans Nova Light" panose="020B0302020104020203" pitchFamily="34" charset="0"/>
                <a:ea typeface="+mj-ea"/>
                <a:cs typeface="+mj-cs"/>
              </a:rPr>
              <a:t>Gesamtbild</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wahrnehmen</a:t>
            </a:r>
            <a:endParaRPr lang="en-US" sz="2000" dirty="0">
              <a:solidFill>
                <a:schemeClr val="tx1"/>
              </a:solidFill>
              <a:latin typeface="Gill Sans Nova Light" panose="020B0302020104020203" pitchFamily="34" charset="0"/>
              <a:ea typeface="+mj-ea"/>
              <a:cs typeface="+mj-cs"/>
            </a:endParaRPr>
          </a:p>
          <a:p>
            <a:r>
              <a:rPr lang="en-US" sz="2000" dirty="0" err="1">
                <a:solidFill>
                  <a:schemeClr val="tx1"/>
                </a:solidFill>
                <a:latin typeface="Gill Sans Nova Light" panose="020B0302020104020203" pitchFamily="34" charset="0"/>
                <a:ea typeface="+mj-ea"/>
                <a:cs typeface="+mj-cs"/>
              </a:rPr>
              <a:t>Körperliche</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soziale</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emotionale</a:t>
            </a:r>
            <a:r>
              <a:rPr lang="en-US" sz="2000" dirty="0">
                <a:solidFill>
                  <a:schemeClr val="tx1"/>
                </a:solidFill>
                <a:latin typeface="Gill Sans Nova Light" panose="020B0302020104020203" pitchFamily="34" charset="0"/>
                <a:ea typeface="+mj-ea"/>
                <a:cs typeface="+mj-cs"/>
              </a:rPr>
              <a:t> und </a:t>
            </a:r>
            <a:r>
              <a:rPr lang="en-US" sz="2000" dirty="0" err="1">
                <a:solidFill>
                  <a:schemeClr val="tx1"/>
                </a:solidFill>
                <a:latin typeface="Gill Sans Nova Light" panose="020B0302020104020203" pitchFamily="34" charset="0"/>
                <a:ea typeface="+mj-ea"/>
                <a:cs typeface="+mj-cs"/>
              </a:rPr>
              <a:t>intellektuelle</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Voraussetzungen</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einschätzen</a:t>
            </a:r>
            <a:endParaRPr lang="en-US" sz="2000" dirty="0">
              <a:solidFill>
                <a:schemeClr val="tx1"/>
              </a:solidFill>
              <a:latin typeface="Gill Sans Nova Light" panose="020B0302020104020203" pitchFamily="34" charset="0"/>
              <a:ea typeface="+mj-ea"/>
              <a:cs typeface="+mj-cs"/>
            </a:endParaRPr>
          </a:p>
          <a:p>
            <a:r>
              <a:rPr lang="en-US" sz="2000" dirty="0">
                <a:solidFill>
                  <a:schemeClr val="tx1"/>
                </a:solidFill>
                <a:latin typeface="Gill Sans Nova Light" panose="020B0302020104020203" pitchFamily="34" charset="0"/>
                <a:ea typeface="+mj-ea"/>
                <a:cs typeface="+mj-cs"/>
              </a:rPr>
              <a:t>Wenn </a:t>
            </a:r>
            <a:r>
              <a:rPr lang="en-US" sz="2000" dirty="0" err="1">
                <a:solidFill>
                  <a:schemeClr val="tx1"/>
                </a:solidFill>
                <a:latin typeface="Gill Sans Nova Light" panose="020B0302020104020203" pitchFamily="34" charset="0"/>
                <a:ea typeface="+mj-ea"/>
                <a:cs typeface="+mj-cs"/>
              </a:rPr>
              <a:t>möglich</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bei</a:t>
            </a:r>
            <a:r>
              <a:rPr lang="en-US" sz="2000" dirty="0">
                <a:solidFill>
                  <a:schemeClr val="tx1"/>
                </a:solidFill>
                <a:latin typeface="Gill Sans Nova Light" panose="020B0302020104020203" pitchFamily="34" charset="0"/>
                <a:ea typeface="+mj-ea"/>
                <a:cs typeface="+mj-cs"/>
              </a:rPr>
              <a:t> der </a:t>
            </a:r>
            <a:r>
              <a:rPr lang="en-US" sz="2000" dirty="0" err="1">
                <a:solidFill>
                  <a:schemeClr val="tx1"/>
                </a:solidFill>
                <a:latin typeface="Gill Sans Nova Light" panose="020B0302020104020203" pitchFamily="34" charset="0"/>
                <a:ea typeface="+mj-ea"/>
                <a:cs typeface="+mj-cs"/>
              </a:rPr>
              <a:t>aktuellen</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Spielgruppen-Leiterin</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nachfragen</a:t>
            </a:r>
            <a:endParaRPr lang="en-US" sz="2000" dirty="0">
              <a:solidFill>
                <a:schemeClr val="tx1"/>
              </a:solidFill>
              <a:latin typeface="Gill Sans Nova Light" panose="020B0302020104020203" pitchFamily="34" charset="0"/>
              <a:ea typeface="+mj-ea"/>
              <a:cs typeface="+mj-cs"/>
            </a:endParaRPr>
          </a:p>
          <a:p>
            <a:r>
              <a:rPr lang="en-US" sz="2000" dirty="0" err="1">
                <a:solidFill>
                  <a:schemeClr val="tx1"/>
                </a:solidFill>
                <a:latin typeface="Gill Sans Nova Light" panose="020B0302020104020203" pitchFamily="34" charset="0"/>
                <a:ea typeface="+mj-ea"/>
                <a:cs typeface="+mj-cs"/>
              </a:rPr>
              <a:t>Wir</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empfehlen</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vor</a:t>
            </a:r>
            <a:r>
              <a:rPr lang="en-US" sz="2000" dirty="0">
                <a:solidFill>
                  <a:schemeClr val="tx1"/>
                </a:solidFill>
                <a:latin typeface="Gill Sans Nova Light" panose="020B0302020104020203" pitchFamily="34" charset="0"/>
                <a:ea typeface="+mj-ea"/>
                <a:cs typeface="+mj-cs"/>
              </a:rPr>
              <a:t> dem </a:t>
            </a:r>
            <a:r>
              <a:rPr lang="en-US" sz="2000" dirty="0" err="1">
                <a:solidFill>
                  <a:schemeClr val="tx1"/>
                </a:solidFill>
                <a:latin typeface="Gill Sans Nova Light" panose="020B0302020104020203" pitchFamily="34" charset="0"/>
                <a:ea typeface="+mj-ea"/>
                <a:cs typeface="+mj-cs"/>
              </a:rPr>
              <a:t>Kindergarteneintritt</a:t>
            </a:r>
            <a:r>
              <a:rPr lang="en-US" sz="2000" dirty="0">
                <a:solidFill>
                  <a:schemeClr val="tx1"/>
                </a:solidFill>
                <a:latin typeface="Gill Sans Nova Light" panose="020B0302020104020203" pitchFamily="34" charset="0"/>
                <a:ea typeface="+mj-ea"/>
                <a:cs typeface="+mj-cs"/>
              </a:rPr>
              <a:t>, mind. 1 Jahr die </a:t>
            </a:r>
            <a:r>
              <a:rPr lang="en-US" sz="2000" dirty="0" err="1">
                <a:solidFill>
                  <a:schemeClr val="tx1"/>
                </a:solidFill>
                <a:latin typeface="Gill Sans Nova Light" panose="020B0302020104020203" pitchFamily="34" charset="0"/>
                <a:ea typeface="+mj-ea"/>
                <a:cs typeface="+mj-cs"/>
              </a:rPr>
              <a:t>Spielgruppe</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zu</a:t>
            </a:r>
            <a:r>
              <a:rPr lang="en-US" sz="2000" dirty="0">
                <a:solidFill>
                  <a:schemeClr val="tx1"/>
                </a:solidFill>
                <a:latin typeface="Gill Sans Nova Light" panose="020B0302020104020203" pitchFamily="34" charset="0"/>
                <a:ea typeface="+mj-ea"/>
                <a:cs typeface="+mj-cs"/>
              </a:rPr>
              <a:t> </a:t>
            </a:r>
            <a:r>
              <a:rPr lang="en-US" sz="2000" dirty="0" err="1">
                <a:solidFill>
                  <a:schemeClr val="tx1"/>
                </a:solidFill>
                <a:latin typeface="Gill Sans Nova Light" panose="020B0302020104020203" pitchFamily="34" charset="0"/>
                <a:ea typeface="+mj-ea"/>
                <a:cs typeface="+mj-cs"/>
              </a:rPr>
              <a:t>besuchen</a:t>
            </a:r>
            <a:endParaRPr lang="en-US" sz="2000" dirty="0">
              <a:solidFill>
                <a:schemeClr val="tx1"/>
              </a:solidFill>
              <a:latin typeface="Gill Sans Nova Light" panose="020B0302020104020203" pitchFamily="34" charset="0"/>
              <a:ea typeface="+mj-ea"/>
              <a:cs typeface="+mj-cs"/>
            </a:endParaRPr>
          </a:p>
          <a:p>
            <a:r>
              <a:rPr lang="de-CH" sz="2000" dirty="0">
                <a:solidFill>
                  <a:schemeClr val="tx1"/>
                </a:solidFill>
                <a:latin typeface="Gill Sans Nova Light" panose="020B0302020104020203" pitchFamily="34" charset="0"/>
                <a:ea typeface="+mj-ea"/>
                <a:cs typeface="+mj-cs"/>
              </a:rPr>
              <a:t>Sollte sich nach dem Eintritt in den freiwilligen Kindergarten zeigen, dass die Anforderungen für Ihr Kind zu hoch sind, werden mögliche Massnahmen besprochen, wie z.B.:</a:t>
            </a:r>
          </a:p>
          <a:p>
            <a:pPr marL="742950" lvl="2" indent="-342900"/>
            <a:r>
              <a:rPr lang="de-CH" sz="1800" dirty="0">
                <a:solidFill>
                  <a:schemeClr val="tx1"/>
                </a:solidFill>
                <a:latin typeface="Gill Sans Nova Light" panose="020B0302020104020203" pitchFamily="34" charset="0"/>
                <a:ea typeface="+mj-ea"/>
                <a:cs typeface="+mj-cs"/>
              </a:rPr>
              <a:t>Anpassung des Pensums</a:t>
            </a:r>
          </a:p>
          <a:p>
            <a:pPr marL="742950" lvl="2" indent="-342900"/>
            <a:r>
              <a:rPr lang="de-CH" sz="1800" dirty="0">
                <a:solidFill>
                  <a:schemeClr val="tx1"/>
                </a:solidFill>
                <a:latin typeface="Gill Sans Nova Light" panose="020B0302020104020203" pitchFamily="34" charset="0"/>
                <a:ea typeface="+mj-ea"/>
                <a:cs typeface="+mj-cs"/>
              </a:rPr>
              <a:t>Einbezug von Fachstellen zur Unterstützung </a:t>
            </a:r>
          </a:p>
          <a:p>
            <a:pPr marL="742950" lvl="2" indent="-342900"/>
            <a:r>
              <a:rPr lang="de-CH" sz="1800" dirty="0">
                <a:solidFill>
                  <a:schemeClr val="tx1"/>
                </a:solidFill>
                <a:latin typeface="Gill Sans Nova Light" panose="020B0302020104020203" pitchFamily="34" charset="0"/>
                <a:ea typeface="+mj-ea"/>
                <a:cs typeface="+mj-cs"/>
              </a:rPr>
              <a:t>Rückstellung in die Spielgruppe</a:t>
            </a:r>
          </a:p>
          <a:p>
            <a:endParaRPr lang="en-US" sz="2000" dirty="0">
              <a:solidFill>
                <a:schemeClr val="tx1"/>
              </a:solidFill>
              <a:latin typeface="Gill Sans Nova Light" panose="020B0302020104020203" pitchFamily="34" charset="0"/>
              <a:ea typeface="+mj-ea"/>
              <a:cs typeface="+mj-cs"/>
            </a:endParaRPr>
          </a:p>
        </p:txBody>
      </p:sp>
      <p:pic>
        <p:nvPicPr>
          <p:cNvPr id="10" name="Inhaltsplatzhalter 9" descr="Ein Bild, das Tisch, drinnen, Junge, Esstisch enthält.&#10;&#10;Automatisch generierte Beschreibung">
            <a:extLst>
              <a:ext uri="{FF2B5EF4-FFF2-40B4-BE49-F238E27FC236}">
                <a16:creationId xmlns:a16="http://schemas.microsoft.com/office/drawing/2014/main" id="{596362DB-ED90-4968-68E6-FD5E2F3AE1C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6745" r="4" b="5066"/>
          <a:stretch/>
        </p:blipFill>
        <p:spPr>
          <a:xfrm>
            <a:off x="8301193" y="2790790"/>
            <a:ext cx="3436058" cy="1499617"/>
          </a:xfrm>
          <a:prstGeom prst="rect">
            <a:avLst/>
          </a:prstGeom>
        </p:spPr>
      </p:pic>
    </p:spTree>
    <p:extLst>
      <p:ext uri="{BB962C8B-B14F-4D97-AF65-F5344CB8AC3E}">
        <p14:creationId xmlns:p14="http://schemas.microsoft.com/office/powerpoint/2010/main" val="1880126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987F5-CA38-CF38-9381-30B76F26CEC9}"/>
              </a:ext>
            </a:extLst>
          </p:cNvPr>
          <p:cNvSpPr>
            <a:spLocks noGrp="1"/>
          </p:cNvSpPr>
          <p:nvPr>
            <p:ph type="title"/>
          </p:nvPr>
        </p:nvSpPr>
        <p:spPr/>
        <p:txBody>
          <a:bodyPr vert="horz" lIns="91440" tIns="45720" rIns="91440" bIns="45720" rtlCol="0" anchor="ctr">
            <a:normAutofit/>
          </a:bodyPr>
          <a:lstStyle/>
          <a:p>
            <a:r>
              <a:rPr lang="de-DE" sz="4400" dirty="0">
                <a:latin typeface="Gill Sans Nova Light" panose="020B0302020104020203" pitchFamily="34" charset="0"/>
              </a:rPr>
              <a:t>Organisatorisches</a:t>
            </a:r>
            <a:endParaRPr lang="en-US" sz="4400" dirty="0">
              <a:latin typeface="Gill Sans Nova Light" panose="020B0302020104020203" pitchFamily="34" charset="0"/>
            </a:endParaRPr>
          </a:p>
        </p:txBody>
      </p:sp>
      <p:sp>
        <p:nvSpPr>
          <p:cNvPr id="5" name="Inhaltsplatzhalter 4">
            <a:extLst>
              <a:ext uri="{FF2B5EF4-FFF2-40B4-BE49-F238E27FC236}">
                <a16:creationId xmlns:a16="http://schemas.microsoft.com/office/drawing/2014/main" id="{6C1A36C0-8567-75B7-2FCA-ADFFA6A8F412}"/>
              </a:ext>
            </a:extLst>
          </p:cNvPr>
          <p:cNvSpPr>
            <a:spLocks noGrp="1"/>
          </p:cNvSpPr>
          <p:nvPr>
            <p:ph idx="1"/>
          </p:nvPr>
        </p:nvSpPr>
        <p:spPr>
          <a:xfrm>
            <a:off x="677334" y="1765173"/>
            <a:ext cx="8596668" cy="4387993"/>
          </a:xfrm>
        </p:spPr>
        <p:txBody>
          <a:bodyPr>
            <a:noAutofit/>
          </a:bodyPr>
          <a:lstStyle/>
          <a:p>
            <a:pPr>
              <a:lnSpc>
                <a:spcPts val="2800"/>
              </a:lnSpc>
              <a:defRPr/>
            </a:pPr>
            <a:r>
              <a:rPr lang="en-US" sz="2200" dirty="0" err="1">
                <a:solidFill>
                  <a:schemeClr val="tx1"/>
                </a:solidFill>
                <a:latin typeface="Gill Sans Nova Light" panose="020B0302020104020203" pitchFamily="34" charset="0"/>
              </a:rPr>
              <a:t>Anmeldung</a:t>
            </a:r>
            <a:endParaRPr lang="en-US" sz="2200" dirty="0">
              <a:solidFill>
                <a:schemeClr val="tx1"/>
              </a:solidFill>
              <a:latin typeface="Gill Sans Nova Light" panose="020B0302020104020203" pitchFamily="34" charset="0"/>
            </a:endParaRPr>
          </a:p>
          <a:p>
            <a:pPr marL="742950" lvl="2" indent="-342900">
              <a:lnSpc>
                <a:spcPts val="2800"/>
              </a:lnSpc>
              <a:defRPr/>
            </a:pPr>
            <a:r>
              <a:rPr lang="en-US" sz="2200" dirty="0">
                <a:solidFill>
                  <a:schemeClr val="tx1"/>
                </a:solidFill>
                <a:latin typeface="Gill Sans Nova Light" panose="020B0302020104020203" pitchFamily="34" charset="0"/>
              </a:rPr>
              <a:t>Kindergarten: bis am 30. </a:t>
            </a:r>
            <a:r>
              <a:rPr lang="en-US" sz="2200" dirty="0" err="1">
                <a:solidFill>
                  <a:schemeClr val="tx1"/>
                </a:solidFill>
                <a:latin typeface="Gill Sans Nova Light" panose="020B0302020104020203" pitchFamily="34" charset="0"/>
              </a:rPr>
              <a:t>Januar</a:t>
            </a:r>
            <a:r>
              <a:rPr lang="en-US" sz="2200" dirty="0">
                <a:solidFill>
                  <a:schemeClr val="tx1"/>
                </a:solidFill>
                <a:latin typeface="Gill Sans Nova Light" panose="020B0302020104020203" pitchFamily="34" charset="0"/>
              </a:rPr>
              <a:t> 2026</a:t>
            </a:r>
          </a:p>
          <a:p>
            <a:pPr marL="742950" lvl="2" indent="-342900">
              <a:lnSpc>
                <a:spcPts val="2800"/>
              </a:lnSpc>
              <a:defRPr/>
            </a:pPr>
            <a:r>
              <a:rPr lang="en-US" sz="2200" dirty="0" err="1">
                <a:solidFill>
                  <a:schemeClr val="tx1"/>
                </a:solidFill>
                <a:latin typeface="Gill Sans Nova Light" panose="020B0302020104020203" pitchFamily="34" charset="0"/>
              </a:rPr>
              <a:t>Spielgruppe</a:t>
            </a:r>
            <a:r>
              <a:rPr lang="en-US" sz="2200" dirty="0">
                <a:solidFill>
                  <a:schemeClr val="tx1"/>
                </a:solidFill>
                <a:latin typeface="Gill Sans Nova Light" panose="020B0302020104020203" pitchFamily="34" charset="0"/>
              </a:rPr>
              <a:t>: bis am 28. </a:t>
            </a:r>
            <a:r>
              <a:rPr lang="en-US" sz="2200" dirty="0" err="1">
                <a:solidFill>
                  <a:schemeClr val="tx1"/>
                </a:solidFill>
                <a:latin typeface="Gill Sans Nova Light" panose="020B0302020104020203" pitchFamily="34" charset="0"/>
              </a:rPr>
              <a:t>Februar</a:t>
            </a:r>
            <a:r>
              <a:rPr lang="en-US" sz="2200" dirty="0">
                <a:solidFill>
                  <a:schemeClr val="tx1"/>
                </a:solidFill>
                <a:latin typeface="Gill Sans Nova Light" panose="020B0302020104020203" pitchFamily="34" charset="0"/>
              </a:rPr>
              <a:t> 2026 </a:t>
            </a:r>
          </a:p>
          <a:p>
            <a:pPr marL="742950" lvl="2" indent="-342900">
              <a:lnSpc>
                <a:spcPts val="2800"/>
              </a:lnSpc>
              <a:defRPr/>
            </a:pPr>
            <a:r>
              <a:rPr lang="en-US" sz="2200" dirty="0">
                <a:solidFill>
                  <a:schemeClr val="tx1"/>
                </a:solidFill>
                <a:latin typeface="Gill Sans Nova Light" panose="020B0302020104020203" pitchFamily="34" charset="0"/>
              </a:rPr>
              <a:t>definitive </a:t>
            </a:r>
            <a:r>
              <a:rPr lang="en-US" sz="2200" dirty="0" err="1">
                <a:solidFill>
                  <a:schemeClr val="tx1"/>
                </a:solidFill>
                <a:latin typeface="Gill Sans Nova Light" panose="020B0302020104020203" pitchFamily="34" charset="0"/>
              </a:rPr>
              <a:t>Einteilung</a:t>
            </a:r>
            <a:r>
              <a:rPr lang="en-US" sz="2200" dirty="0">
                <a:solidFill>
                  <a:schemeClr val="tx1"/>
                </a:solidFill>
                <a:latin typeface="Gill Sans Nova Light" panose="020B0302020104020203" pitchFamily="34" charset="0"/>
              </a:rPr>
              <a:t> ca. Mitte Mai 2026</a:t>
            </a:r>
          </a:p>
          <a:p>
            <a:pPr>
              <a:lnSpc>
                <a:spcPts val="2800"/>
              </a:lnSpc>
              <a:defRPr/>
            </a:pPr>
            <a:r>
              <a:rPr lang="en-US" sz="2200" dirty="0" err="1">
                <a:solidFill>
                  <a:schemeClr val="tx1"/>
                </a:solidFill>
                <a:latin typeface="Gill Sans Nova Light" panose="020B0302020104020203" pitchFamily="34" charset="0"/>
              </a:rPr>
              <a:t>Schnuppernachmittag</a:t>
            </a:r>
            <a:r>
              <a:rPr lang="en-US" sz="2200" dirty="0">
                <a:solidFill>
                  <a:schemeClr val="tx1"/>
                </a:solidFill>
                <a:latin typeface="Gill Sans Nova Light" panose="020B0302020104020203" pitchFamily="34" charset="0"/>
              </a:rPr>
              <a:t>/</a:t>
            </a:r>
            <a:r>
              <a:rPr lang="en-US" sz="2200" dirty="0" err="1">
                <a:solidFill>
                  <a:schemeClr val="tx1"/>
                </a:solidFill>
                <a:latin typeface="Gill Sans Nova Light" panose="020B0302020104020203" pitchFamily="34" charset="0"/>
              </a:rPr>
              <a:t>Schnupperwoche</a:t>
            </a:r>
            <a:r>
              <a:rPr lang="en-US" sz="2200" dirty="0">
                <a:solidFill>
                  <a:schemeClr val="tx1"/>
                </a:solidFill>
                <a:latin typeface="Gill Sans Nova Light" panose="020B0302020104020203" pitchFamily="34" charset="0"/>
              </a:rPr>
              <a:t> </a:t>
            </a:r>
          </a:p>
          <a:p>
            <a:pPr marL="742950" lvl="2" indent="-342900">
              <a:lnSpc>
                <a:spcPts val="2800"/>
              </a:lnSpc>
              <a:defRPr/>
            </a:pPr>
            <a:r>
              <a:rPr lang="en-US" sz="2200" dirty="0">
                <a:solidFill>
                  <a:schemeClr val="tx1"/>
                </a:solidFill>
                <a:latin typeface="Gill Sans Nova Light" panose="020B0302020104020203" pitchFamily="34" charset="0"/>
              </a:rPr>
              <a:t>Kindergarten: Mo, 15. </a:t>
            </a:r>
            <a:r>
              <a:rPr lang="en-US" sz="2200" dirty="0" err="1">
                <a:solidFill>
                  <a:schemeClr val="tx1"/>
                </a:solidFill>
                <a:latin typeface="Gill Sans Nova Light" panose="020B0302020104020203" pitchFamily="34" charset="0"/>
              </a:rPr>
              <a:t>oder</a:t>
            </a:r>
            <a:r>
              <a:rPr lang="en-US" sz="2200" dirty="0">
                <a:solidFill>
                  <a:schemeClr val="tx1"/>
                </a:solidFill>
                <a:latin typeface="Gill Sans Nova Light" panose="020B0302020104020203" pitchFamily="34" charset="0"/>
              </a:rPr>
              <a:t> Di, 16. Juni 2026, </a:t>
            </a:r>
            <a:r>
              <a:rPr lang="en-US" sz="2200" dirty="0" err="1">
                <a:solidFill>
                  <a:schemeClr val="tx1"/>
                </a:solidFill>
                <a:latin typeface="Gill Sans Nova Light" panose="020B0302020104020203" pitchFamily="34" charset="0"/>
              </a:rPr>
              <a:t>nachmittags</a:t>
            </a:r>
            <a:endParaRPr lang="en-US" sz="2200" dirty="0">
              <a:solidFill>
                <a:schemeClr val="tx1"/>
              </a:solidFill>
              <a:latin typeface="Gill Sans Nova Light" panose="020B0302020104020203" pitchFamily="34" charset="0"/>
            </a:endParaRPr>
          </a:p>
          <a:p>
            <a:pPr marL="742950" lvl="2" indent="-342900">
              <a:lnSpc>
                <a:spcPts val="2800"/>
              </a:lnSpc>
              <a:defRPr/>
            </a:pPr>
            <a:r>
              <a:rPr lang="en-US" sz="2200" dirty="0" err="1">
                <a:solidFill>
                  <a:schemeClr val="tx1"/>
                </a:solidFill>
                <a:latin typeface="Gill Sans Nova Light" panose="020B0302020104020203" pitchFamily="34" charset="0"/>
              </a:rPr>
              <a:t>Spielgruppe</a:t>
            </a:r>
            <a:r>
              <a:rPr lang="en-US" sz="2200" dirty="0">
                <a:solidFill>
                  <a:schemeClr val="tx1"/>
                </a:solidFill>
                <a:latin typeface="Gill Sans Nova Light" panose="020B0302020104020203" pitchFamily="34" charset="0"/>
              </a:rPr>
              <a:t>: Mo-Fr, 22. bis 26. Juni 2026 </a:t>
            </a:r>
            <a:endParaRPr lang="de-CH" sz="2200" dirty="0">
              <a:solidFill>
                <a:schemeClr val="tx1"/>
              </a:solidFill>
              <a:latin typeface="Gill Sans Nova Light" panose="020B0302020104020203" pitchFamily="34" charset="0"/>
            </a:endParaRPr>
          </a:p>
          <a:p>
            <a:pPr>
              <a:lnSpc>
                <a:spcPts val="2800"/>
              </a:lnSpc>
              <a:defRPr/>
            </a:pPr>
            <a:r>
              <a:rPr lang="en-US" sz="2200" dirty="0" err="1">
                <a:solidFill>
                  <a:schemeClr val="tx1"/>
                </a:solidFill>
                <a:latin typeface="Gill Sans Nova Light" panose="020B0302020104020203" pitchFamily="34" charset="0"/>
              </a:rPr>
              <a:t>Weitere</a:t>
            </a:r>
            <a:r>
              <a:rPr lang="en-US" sz="2200" dirty="0">
                <a:solidFill>
                  <a:schemeClr val="tx1"/>
                </a:solidFill>
                <a:latin typeface="Gill Sans Nova Light" panose="020B0302020104020203" pitchFamily="34" charset="0"/>
              </a:rPr>
              <a:t> </a:t>
            </a:r>
            <a:r>
              <a:rPr lang="en-US" sz="2200" dirty="0" err="1">
                <a:solidFill>
                  <a:schemeClr val="tx1"/>
                </a:solidFill>
                <a:latin typeface="Gill Sans Nova Light" panose="020B0302020104020203" pitchFamily="34" charset="0"/>
              </a:rPr>
              <a:t>Informationen</a:t>
            </a:r>
            <a:r>
              <a:rPr lang="en-US" sz="2200" dirty="0">
                <a:solidFill>
                  <a:schemeClr val="tx1"/>
                </a:solidFill>
                <a:latin typeface="Gill Sans Nova Light" panose="020B0302020104020203" pitchFamily="34" charset="0"/>
              </a:rPr>
              <a:t> </a:t>
            </a:r>
          </a:p>
          <a:p>
            <a:pPr marL="742950" lvl="2" indent="-342900">
              <a:lnSpc>
                <a:spcPts val="2800"/>
              </a:lnSpc>
              <a:defRPr/>
            </a:pPr>
            <a:r>
              <a:rPr lang="en-US" sz="2200" dirty="0">
                <a:solidFill>
                  <a:schemeClr val="tx1"/>
                </a:solidFill>
                <a:latin typeface="Gill Sans Nova Light" panose="020B0302020104020203" pitchFamily="34" charset="0"/>
              </a:rPr>
              <a:t>Beim </a:t>
            </a:r>
            <a:r>
              <a:rPr lang="en-US" sz="2200" dirty="0" err="1">
                <a:solidFill>
                  <a:schemeClr val="tx1"/>
                </a:solidFill>
                <a:latin typeface="Gill Sans Nova Light" panose="020B0302020104020203" pitchFamily="34" charset="0"/>
              </a:rPr>
              <a:t>Schnuppern</a:t>
            </a:r>
            <a:r>
              <a:rPr lang="en-US" sz="2200" dirty="0">
                <a:solidFill>
                  <a:schemeClr val="tx1"/>
                </a:solidFill>
                <a:latin typeface="Gill Sans Nova Light" panose="020B0302020104020203" pitchFamily="34" charset="0"/>
              </a:rPr>
              <a:t> </a:t>
            </a:r>
            <a:r>
              <a:rPr lang="en-US" sz="2200" dirty="0" err="1">
                <a:solidFill>
                  <a:schemeClr val="tx1"/>
                </a:solidFill>
                <a:latin typeface="Gill Sans Nova Light" panose="020B0302020104020203" pitchFamily="34" charset="0"/>
              </a:rPr>
              <a:t>oder</a:t>
            </a:r>
            <a:r>
              <a:rPr lang="en-US" sz="2200" dirty="0">
                <a:solidFill>
                  <a:schemeClr val="tx1"/>
                </a:solidFill>
                <a:latin typeface="Gill Sans Nova Light" panose="020B0302020104020203" pitchFamily="34" charset="0"/>
              </a:rPr>
              <a:t> per Post in den </a:t>
            </a:r>
            <a:r>
              <a:rPr lang="en-US" sz="2200" dirty="0" err="1">
                <a:solidFill>
                  <a:schemeClr val="tx1"/>
                </a:solidFill>
                <a:latin typeface="Gill Sans Nova Light" panose="020B0302020104020203" pitchFamily="34" charset="0"/>
              </a:rPr>
              <a:t>Sommerferien</a:t>
            </a:r>
            <a:endParaRPr lang="en-US" sz="2200" dirty="0">
              <a:solidFill>
                <a:schemeClr val="tx1"/>
              </a:solidFill>
              <a:latin typeface="Gill Sans Nova Light" panose="020B0302020104020203" pitchFamily="34" charset="0"/>
            </a:endParaRPr>
          </a:p>
          <a:p>
            <a:endParaRPr lang="de-CH" dirty="0">
              <a:solidFill>
                <a:srgbClr val="00B0F0"/>
              </a:solidFill>
              <a:latin typeface="Gill Sans MT" panose="020B0502020104020203" pitchFamily="34" charset="0"/>
            </a:endParaRPr>
          </a:p>
        </p:txBody>
      </p:sp>
    </p:spTree>
    <p:extLst>
      <p:ext uri="{BB962C8B-B14F-4D97-AF65-F5344CB8AC3E}">
        <p14:creationId xmlns:p14="http://schemas.microsoft.com/office/powerpoint/2010/main" val="3595671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49804-3E99-0481-7537-D269D4B4200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F65F1DF-172C-2B39-F151-CF766D629E43}"/>
              </a:ext>
            </a:extLst>
          </p:cNvPr>
          <p:cNvSpPr>
            <a:spLocks noGrp="1"/>
          </p:cNvSpPr>
          <p:nvPr>
            <p:ph type="title"/>
          </p:nvPr>
        </p:nvSpPr>
        <p:spPr>
          <a:xfrm>
            <a:off x="1024131" y="585216"/>
            <a:ext cx="4646996" cy="1499616"/>
          </a:xfrm>
        </p:spPr>
        <p:txBody>
          <a:bodyPr vert="horz" lIns="91440" tIns="45720" rIns="91440" bIns="45720" rtlCol="0" anchor="ctr">
            <a:normAutofit fontScale="90000"/>
          </a:bodyPr>
          <a:lstStyle/>
          <a:p>
            <a:r>
              <a:rPr lang="de-DE" sz="4400" dirty="0">
                <a:latin typeface="Gill Sans Nova Light" panose="020B0302020104020203" pitchFamily="34" charset="0"/>
              </a:rPr>
              <a:t>Herzlichen Dank für Ihre Aufmerksamkeit!</a:t>
            </a:r>
            <a:endParaRPr lang="en-US" sz="4400" dirty="0">
              <a:solidFill>
                <a:srgbClr val="0070C0"/>
              </a:solidFill>
              <a:effectLst>
                <a:outerShdw blurRad="38100" dist="38100" dir="2700000" algn="tl">
                  <a:srgbClr val="000000">
                    <a:alpha val="43137"/>
                  </a:srgbClr>
                </a:outerShdw>
              </a:effectLst>
              <a:latin typeface="Gill Sans Nova Light" panose="020B0302020104020203" pitchFamily="34" charset="0"/>
            </a:endParaRPr>
          </a:p>
        </p:txBody>
      </p:sp>
      <p:pic>
        <p:nvPicPr>
          <p:cNvPr id="8" name="Grafik 7" descr="Ein Bild, das Person, drinnen, Kind, Junge enthält.&#10;&#10;Automatisch generierte Beschreibung">
            <a:extLst>
              <a:ext uri="{FF2B5EF4-FFF2-40B4-BE49-F238E27FC236}">
                <a16:creationId xmlns:a16="http://schemas.microsoft.com/office/drawing/2014/main" id="{E4D5052A-E5E1-E6EE-73A7-C71E2E0C64E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5011" t="40695" r="1981" b="-1092"/>
          <a:stretch/>
        </p:blipFill>
        <p:spPr>
          <a:xfrm>
            <a:off x="8606947" y="2564433"/>
            <a:ext cx="2750410" cy="1729133"/>
          </a:xfrm>
          <a:custGeom>
            <a:avLst/>
            <a:gdLst/>
            <a:ahLst/>
            <a:cxnLst/>
            <a:rect l="l" t="t" r="r" b="b"/>
            <a:pathLst>
              <a:path w="3816014" h="3920044">
                <a:moveTo>
                  <a:pt x="0" y="0"/>
                </a:moveTo>
                <a:lnTo>
                  <a:pt x="3816014" y="0"/>
                </a:lnTo>
                <a:lnTo>
                  <a:pt x="3816014" y="3103224"/>
                </a:lnTo>
                <a:lnTo>
                  <a:pt x="2157388" y="3103224"/>
                </a:lnTo>
                <a:lnTo>
                  <a:pt x="2157388" y="3920044"/>
                </a:lnTo>
                <a:lnTo>
                  <a:pt x="0" y="3920044"/>
                </a:lnTo>
                <a:close/>
              </a:path>
            </a:pathLst>
          </a:custGeom>
        </p:spPr>
      </p:pic>
      <p:sp>
        <p:nvSpPr>
          <p:cNvPr id="6" name="Content Placeholder 40">
            <a:extLst>
              <a:ext uri="{FF2B5EF4-FFF2-40B4-BE49-F238E27FC236}">
                <a16:creationId xmlns:a16="http://schemas.microsoft.com/office/drawing/2014/main" id="{239B07AF-096B-E33B-44C6-FAA9A5F3CEB4}"/>
              </a:ext>
            </a:extLst>
          </p:cNvPr>
          <p:cNvSpPr txBox="1">
            <a:spLocks/>
          </p:cNvSpPr>
          <p:nvPr/>
        </p:nvSpPr>
        <p:spPr>
          <a:xfrm>
            <a:off x="1153221" y="1860280"/>
            <a:ext cx="6458541" cy="3984466"/>
          </a:xfrm>
          <a:prstGeom prst="rect">
            <a:avLst/>
          </a:prstGeom>
        </p:spPr>
        <p:txBody>
          <a:bodyPr vert="horz" lIns="45720" tIns="45720" rIns="4572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de-DE" sz="2400" dirty="0">
              <a:solidFill>
                <a:schemeClr val="tx1"/>
              </a:solidFill>
              <a:latin typeface="Gill Sans Nova Light" panose="020B0302020104020203" pitchFamily="34" charset="0"/>
              <a:ea typeface="+mj-ea"/>
              <a:cs typeface="+mj-cs"/>
            </a:endParaRPr>
          </a:p>
          <a:p>
            <a:pPr marL="0" indent="0">
              <a:buNone/>
            </a:pPr>
            <a:endParaRPr lang="de-DE" sz="2400" dirty="0">
              <a:solidFill>
                <a:schemeClr val="tx1"/>
              </a:solidFill>
              <a:latin typeface="Gill Sans Nova Light" panose="020B0302020104020203" pitchFamily="34" charset="0"/>
              <a:ea typeface="+mj-ea"/>
              <a:cs typeface="+mj-cs"/>
            </a:endParaRPr>
          </a:p>
          <a:p>
            <a:pPr marL="0" indent="0">
              <a:buNone/>
            </a:pPr>
            <a:endParaRPr lang="de-DE" sz="2400" dirty="0">
              <a:solidFill>
                <a:schemeClr val="tx1"/>
              </a:solidFill>
              <a:latin typeface="Gill Sans Nova Light" panose="020B0302020104020203" pitchFamily="34" charset="0"/>
              <a:ea typeface="+mj-ea"/>
              <a:cs typeface="+mj-cs"/>
            </a:endParaRPr>
          </a:p>
          <a:p>
            <a:pPr marL="0" indent="0">
              <a:buNone/>
            </a:pPr>
            <a:r>
              <a:rPr lang="de-DE" sz="2400" dirty="0">
                <a:solidFill>
                  <a:schemeClr val="tx1"/>
                </a:solidFill>
                <a:latin typeface="Gill Sans Nova Light" panose="020B0302020104020203" pitchFamily="34" charset="0"/>
                <a:ea typeface="+mj-ea"/>
                <a:cs typeface="+mj-cs"/>
              </a:rPr>
              <a:t>Wir freuen uns, Ihr Kind in der Spielgruppe oder im Kindergarten Wolhusen willkommen zu </a:t>
            </a:r>
            <a:r>
              <a:rPr lang="de-DE" sz="2400" dirty="0" err="1">
                <a:solidFill>
                  <a:schemeClr val="tx1"/>
                </a:solidFill>
                <a:latin typeface="Gill Sans Nova Light" panose="020B0302020104020203" pitchFamily="34" charset="0"/>
                <a:ea typeface="+mj-ea"/>
                <a:cs typeface="+mj-cs"/>
              </a:rPr>
              <a:t>heissen</a:t>
            </a:r>
            <a:r>
              <a:rPr lang="de-DE" sz="2400" dirty="0">
                <a:solidFill>
                  <a:schemeClr val="tx1"/>
                </a:solidFill>
                <a:latin typeface="Gill Sans Nova Light" panose="020B0302020104020203" pitchFamily="34" charset="0"/>
                <a:ea typeface="+mj-ea"/>
                <a:cs typeface="+mj-cs"/>
              </a:rPr>
              <a:t>!</a:t>
            </a:r>
            <a:endParaRPr lang="de-CH" sz="2400" dirty="0">
              <a:solidFill>
                <a:schemeClr val="tx1"/>
              </a:solidFill>
              <a:latin typeface="Gill Sans Nova Light" panose="020B0302020104020203" pitchFamily="34" charset="0"/>
              <a:ea typeface="+mj-ea"/>
              <a:cs typeface="+mj-cs"/>
            </a:endParaRPr>
          </a:p>
          <a:p>
            <a:endParaRPr lang="en-US" sz="2000" dirty="0">
              <a:solidFill>
                <a:schemeClr val="tx1"/>
              </a:solidFill>
              <a:latin typeface="Gill Sans Nova Light" panose="020B0302020104020203" pitchFamily="34" charset="0"/>
              <a:ea typeface="+mj-ea"/>
              <a:cs typeface="+mj-cs"/>
            </a:endParaRPr>
          </a:p>
        </p:txBody>
      </p:sp>
    </p:spTree>
    <p:extLst>
      <p:ext uri="{BB962C8B-B14F-4D97-AF65-F5344CB8AC3E}">
        <p14:creationId xmlns:p14="http://schemas.microsoft.com/office/powerpoint/2010/main" val="132458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D132C-0CC0-2AE7-8DDA-69ADD9A955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8C4BEC-8A5C-542A-1757-3799D9CA9B00}"/>
              </a:ext>
            </a:extLst>
          </p:cNvPr>
          <p:cNvSpPr>
            <a:spLocks noGrp="1"/>
          </p:cNvSpPr>
          <p:nvPr>
            <p:ph type="title"/>
          </p:nvPr>
        </p:nvSpPr>
        <p:spPr>
          <a:xfrm>
            <a:off x="677334" y="609600"/>
            <a:ext cx="8596668" cy="822036"/>
          </a:xfrm>
        </p:spPr>
        <p:txBody>
          <a:bodyPr>
            <a:normAutofit/>
          </a:bodyPr>
          <a:lstStyle/>
          <a:p>
            <a:r>
              <a:rPr lang="de-DE" sz="4400" dirty="0">
                <a:latin typeface="Gill Sans Nova Light" panose="020B0302020104020203" pitchFamily="34" charset="0"/>
              </a:rPr>
              <a:t>Inhalt</a:t>
            </a:r>
            <a:endParaRPr lang="de-CH" sz="4400" dirty="0">
              <a:latin typeface="Gill Sans Nova Light" panose="020B0302020104020203" pitchFamily="34" charset="0"/>
            </a:endParaRPr>
          </a:p>
        </p:txBody>
      </p:sp>
      <p:sp>
        <p:nvSpPr>
          <p:cNvPr id="3" name="Inhaltsplatzhalter 2">
            <a:extLst>
              <a:ext uri="{FF2B5EF4-FFF2-40B4-BE49-F238E27FC236}">
                <a16:creationId xmlns:a16="http://schemas.microsoft.com/office/drawing/2014/main" id="{A673DEF0-8152-48A0-6C4C-E583DC049F94}"/>
              </a:ext>
            </a:extLst>
          </p:cNvPr>
          <p:cNvSpPr>
            <a:spLocks noGrp="1"/>
          </p:cNvSpPr>
          <p:nvPr>
            <p:ph idx="1"/>
          </p:nvPr>
        </p:nvSpPr>
        <p:spPr>
          <a:xfrm>
            <a:off x="346743" y="1396679"/>
            <a:ext cx="8596668" cy="3880773"/>
          </a:xfrm>
        </p:spPr>
        <p:txBody>
          <a:bodyPr>
            <a:normAutofit fontScale="92500" lnSpcReduction="20000"/>
          </a:bodyPr>
          <a:lstStyle/>
          <a:p>
            <a:r>
              <a:rPr lang="de-DE" sz="2200" dirty="0">
                <a:latin typeface="Gill Sans Nova Light" panose="020B0302020104020203" pitchFamily="34" charset="0"/>
              </a:rPr>
              <a:t>Schullaufbahn</a:t>
            </a:r>
          </a:p>
          <a:p>
            <a:r>
              <a:rPr lang="de-DE" sz="2200" dirty="0">
                <a:latin typeface="Gill Sans Nova Light" panose="020B0302020104020203" pitchFamily="34" charset="0"/>
              </a:rPr>
              <a:t>Informationen zur Spielgruppe</a:t>
            </a:r>
          </a:p>
          <a:p>
            <a:r>
              <a:rPr lang="de-DE" sz="2200" dirty="0">
                <a:latin typeface="Gill Sans Nova Light" panose="020B0302020104020203" pitchFamily="34" charset="0"/>
              </a:rPr>
              <a:t>Informationen zum Kindergarten</a:t>
            </a:r>
          </a:p>
          <a:p>
            <a:r>
              <a:rPr lang="de-DE" sz="2200" dirty="0">
                <a:latin typeface="Gill Sans Nova Light" panose="020B0302020104020203" pitchFamily="34" charset="0"/>
              </a:rPr>
              <a:t>Informationen zur Basisstufe</a:t>
            </a:r>
          </a:p>
          <a:p>
            <a:r>
              <a:rPr lang="de-DE" sz="2200" dirty="0">
                <a:latin typeface="Gill Sans Nova Light" panose="020B0302020104020203" pitchFamily="34" charset="0"/>
              </a:rPr>
              <a:t>Einteilungskriterien Kindergarten</a:t>
            </a:r>
          </a:p>
          <a:p>
            <a:r>
              <a:rPr lang="de-DE" sz="2200" dirty="0">
                <a:latin typeface="Gill Sans Nova Light" panose="020B0302020104020203" pitchFamily="34" charset="0"/>
              </a:rPr>
              <a:t>Präsenzzeiten</a:t>
            </a:r>
          </a:p>
          <a:p>
            <a:r>
              <a:rPr lang="de-DE" sz="2200" dirty="0">
                <a:latin typeface="Gill Sans Nova Light" panose="020B0302020104020203" pitchFamily="34" charset="0"/>
              </a:rPr>
              <a:t>Körperliche, sozial-emotionale und intellektuelle Voraussetzungen</a:t>
            </a:r>
          </a:p>
          <a:p>
            <a:r>
              <a:rPr lang="de-DE" sz="2200" dirty="0">
                <a:latin typeface="Gill Sans Nova Light" panose="020B0302020104020203" pitchFamily="34" charset="0"/>
              </a:rPr>
              <a:t>Entscheidungshilfe</a:t>
            </a:r>
          </a:p>
          <a:p>
            <a:r>
              <a:rPr lang="de-DE" sz="2200" dirty="0">
                <a:latin typeface="Gill Sans Nova Light" panose="020B0302020104020203" pitchFamily="34" charset="0"/>
              </a:rPr>
              <a:t>Organisatorisches</a:t>
            </a:r>
          </a:p>
          <a:p>
            <a:r>
              <a:rPr lang="de-DE" sz="2200" dirty="0">
                <a:latin typeface="Gill Sans Nova Light" panose="020B0302020104020203" pitchFamily="34" charset="0"/>
              </a:rPr>
              <a:t>Austausch</a:t>
            </a:r>
          </a:p>
          <a:p>
            <a:endParaRPr lang="de-DE" sz="2200" dirty="0">
              <a:latin typeface="Gill Sans Nova Light" panose="020B0302020104020203" pitchFamily="34" charset="0"/>
            </a:endParaRPr>
          </a:p>
          <a:p>
            <a:endParaRPr lang="de-DE" sz="2200" dirty="0">
              <a:latin typeface="Gill Sans Nova Light" panose="020B0302020104020203" pitchFamily="34" charset="0"/>
            </a:endParaRPr>
          </a:p>
          <a:p>
            <a:endParaRPr lang="de-DE" sz="2200" dirty="0">
              <a:latin typeface="Gill Sans Nova Light" panose="020B0302020104020203" pitchFamily="34" charset="0"/>
            </a:endParaRPr>
          </a:p>
          <a:p>
            <a:endParaRPr lang="de-DE" sz="2200" dirty="0">
              <a:latin typeface="Gill Sans Nova Light" panose="020B0302020104020203" pitchFamily="34" charset="0"/>
            </a:endParaRPr>
          </a:p>
          <a:p>
            <a:pPr marL="0" indent="0">
              <a:buNone/>
            </a:pPr>
            <a:endParaRPr lang="de-DE" dirty="0"/>
          </a:p>
        </p:txBody>
      </p:sp>
      <p:pic>
        <p:nvPicPr>
          <p:cNvPr id="9" name="Grafik 8" descr="Ein Bild, das Person, Kind, drinnen, klein enthält.&#10;&#10;Automatisch generierte Beschreibung">
            <a:extLst>
              <a:ext uri="{FF2B5EF4-FFF2-40B4-BE49-F238E27FC236}">
                <a16:creationId xmlns:a16="http://schemas.microsoft.com/office/drawing/2014/main" id="{58A1CDB4-7902-1213-3231-BE678E67E6F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5485" t="37209" r="4488" b="4"/>
          <a:stretch/>
        </p:blipFill>
        <p:spPr>
          <a:xfrm>
            <a:off x="8448831" y="1659303"/>
            <a:ext cx="2883635" cy="2681470"/>
          </a:xfrm>
          <a:prstGeom prst="rect">
            <a:avLst/>
          </a:prstGeom>
        </p:spPr>
      </p:pic>
    </p:spTree>
    <p:extLst>
      <p:ext uri="{BB962C8B-B14F-4D97-AF65-F5344CB8AC3E}">
        <p14:creationId xmlns:p14="http://schemas.microsoft.com/office/powerpoint/2010/main" val="2466510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EB44A-88F2-54E1-D565-CEECDF5119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AB3D448-DDA0-9659-7BA3-1CF0EF308E85}"/>
              </a:ext>
            </a:extLst>
          </p:cNvPr>
          <p:cNvSpPr>
            <a:spLocks noGrp="1"/>
          </p:cNvSpPr>
          <p:nvPr>
            <p:ph type="title"/>
          </p:nvPr>
        </p:nvSpPr>
        <p:spPr/>
        <p:txBody>
          <a:bodyPr>
            <a:normAutofit/>
          </a:bodyPr>
          <a:lstStyle/>
          <a:p>
            <a:r>
              <a:rPr lang="de-DE" sz="4400" dirty="0">
                <a:latin typeface="Gill Sans Nova Light" panose="020B0302020104020203" pitchFamily="34" charset="0"/>
              </a:rPr>
              <a:t>Schullaufbahn</a:t>
            </a:r>
            <a:endParaRPr lang="de-CH" sz="4400" dirty="0">
              <a:latin typeface="Gill Sans Nova Light" panose="020B0302020104020203" pitchFamily="34" charset="0"/>
            </a:endParaRPr>
          </a:p>
        </p:txBody>
      </p:sp>
      <p:graphicFrame>
        <p:nvGraphicFramePr>
          <p:cNvPr id="4" name="Inhaltsplatzhalter 3">
            <a:extLst>
              <a:ext uri="{FF2B5EF4-FFF2-40B4-BE49-F238E27FC236}">
                <a16:creationId xmlns:a16="http://schemas.microsoft.com/office/drawing/2014/main" id="{B70AB406-84D9-E158-E3B4-1F7EEF48AE49}"/>
              </a:ext>
            </a:extLst>
          </p:cNvPr>
          <p:cNvGraphicFramePr>
            <a:graphicFrameLocks noGrp="1"/>
          </p:cNvGraphicFramePr>
          <p:nvPr>
            <p:ph idx="1"/>
          </p:nvPr>
        </p:nvGraphicFramePr>
        <p:xfrm>
          <a:off x="677334" y="1192836"/>
          <a:ext cx="8982134" cy="2405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feil: nach oben 18">
            <a:extLst>
              <a:ext uri="{FF2B5EF4-FFF2-40B4-BE49-F238E27FC236}">
                <a16:creationId xmlns:a16="http://schemas.microsoft.com/office/drawing/2014/main" id="{0CDD099B-897D-B428-A12D-C4AA65FDD742}"/>
              </a:ext>
            </a:extLst>
          </p:cNvPr>
          <p:cNvSpPr>
            <a:spLocks noChangeArrowheads="1"/>
          </p:cNvSpPr>
          <p:nvPr/>
        </p:nvSpPr>
        <p:spPr bwMode="auto">
          <a:xfrm>
            <a:off x="2481407" y="3687568"/>
            <a:ext cx="1460500" cy="2303462"/>
          </a:xfrm>
          <a:prstGeom prst="upArrow">
            <a:avLst>
              <a:gd name="adj1" fmla="val 50000"/>
              <a:gd name="adj2" fmla="val 50009"/>
            </a:avLst>
          </a:prstGeom>
          <a:solidFill>
            <a:schemeClr val="accent1">
              <a:lumMod val="60000"/>
              <a:lumOff val="40000"/>
            </a:schemeClr>
          </a:solidFill>
          <a:ln w="12700">
            <a:solidFill>
              <a:schemeClr val="tx2">
                <a:lumMod val="50000"/>
              </a:schemeClr>
            </a:solidFill>
            <a:miter lim="800000"/>
            <a:headEnd/>
            <a:tailEnd/>
          </a:ln>
          <a:effectLst>
            <a:outerShdw dist="38100" dir="16200000" rotWithShape="0">
              <a:srgbClr val="000000">
                <a:alpha val="39999"/>
              </a:srgbClr>
            </a:outerShdw>
          </a:effectLst>
        </p:spPr>
        <p:txBody>
          <a:bodyPr vert="vert270" wrap="square" lIns="91440" tIns="45720" rIns="91440" bIns="45720" numCol="1" anchor="ctr" anchorCtr="0" compatLnSpc="1">
            <a:prstTxWarp prst="textNoShape">
              <a:avLst/>
            </a:prstTxWarp>
          </a:bodyPr>
          <a:lstStyle/>
          <a:p>
            <a:pPr algn="ctr" defTabSz="914354" eaLnBrk="0" fontAlgn="base" hangingPunct="0">
              <a:spcBef>
                <a:spcPct val="0"/>
              </a:spcBef>
              <a:spcAft>
                <a:spcPct val="0"/>
              </a:spcAft>
            </a:pPr>
            <a:r>
              <a:rPr lang="de-DE" altLang="de-DE" sz="1400" dirty="0">
                <a:solidFill>
                  <a:srgbClr val="0070C0"/>
                </a:solidFill>
                <a:latin typeface="Gill Sans Nova Light" panose="020B0302020104020203" pitchFamily="34" charset="0"/>
                <a:ea typeface="Calibri" panose="020F0502020204030204" pitchFamily="34" charset="0"/>
                <a:cs typeface="Calibri" panose="020F0502020204030204" pitchFamily="34" charset="0"/>
              </a:rPr>
              <a:t>Bis 31.07. 4-jährig</a:t>
            </a:r>
            <a:endParaRPr lang="de-DE" altLang="de-DE" sz="800" dirty="0">
              <a:solidFill>
                <a:srgbClr val="0070C0"/>
              </a:solidFill>
            </a:endParaRPr>
          </a:p>
        </p:txBody>
      </p:sp>
      <p:sp>
        <p:nvSpPr>
          <p:cNvPr id="6" name="Pfeil: nach oben 29">
            <a:extLst>
              <a:ext uri="{FF2B5EF4-FFF2-40B4-BE49-F238E27FC236}">
                <a16:creationId xmlns:a16="http://schemas.microsoft.com/office/drawing/2014/main" id="{CB8B54A1-F6C7-29A0-66DE-4D16A6EA0D80}"/>
              </a:ext>
            </a:extLst>
          </p:cNvPr>
          <p:cNvSpPr>
            <a:spLocks noChangeArrowheads="1"/>
          </p:cNvSpPr>
          <p:nvPr/>
        </p:nvSpPr>
        <p:spPr bwMode="auto">
          <a:xfrm>
            <a:off x="4245240" y="3687566"/>
            <a:ext cx="1460500" cy="2303463"/>
          </a:xfrm>
          <a:prstGeom prst="upArrow">
            <a:avLst>
              <a:gd name="adj1" fmla="val 50000"/>
              <a:gd name="adj2" fmla="val 50031"/>
            </a:avLst>
          </a:prstGeom>
          <a:solidFill>
            <a:schemeClr val="accent1">
              <a:lumMod val="60000"/>
              <a:lumOff val="40000"/>
            </a:schemeClr>
          </a:solidFill>
          <a:ln w="12700">
            <a:solidFill>
              <a:schemeClr val="tx2">
                <a:lumMod val="50000"/>
              </a:schemeClr>
            </a:solidFill>
            <a:miter lim="800000"/>
            <a:headEnd/>
            <a:tailEnd/>
          </a:ln>
          <a:effectLst>
            <a:outerShdw dist="38100" dir="16200000" rotWithShape="0">
              <a:srgbClr val="000000">
                <a:alpha val="39999"/>
              </a:srgbClr>
            </a:outerShdw>
          </a:effectLst>
        </p:spPr>
        <p:txBody>
          <a:bodyPr vert="vert270" wrap="square" lIns="91440" tIns="45720" rIns="91440" bIns="45720" numCol="1" anchor="ctr" anchorCtr="0" compatLnSpc="1">
            <a:prstTxWarp prst="textNoShape">
              <a:avLst/>
            </a:prstTxWarp>
          </a:bodyPr>
          <a:lstStyle/>
          <a:p>
            <a:pPr algn="ctr" defTabSz="914354" eaLnBrk="0" fontAlgn="base" hangingPunct="0">
              <a:spcBef>
                <a:spcPct val="0"/>
              </a:spcBef>
              <a:spcAft>
                <a:spcPct val="0"/>
              </a:spcAft>
            </a:pPr>
            <a:r>
              <a:rPr lang="de-DE" altLang="de-DE" sz="1400" dirty="0">
                <a:solidFill>
                  <a:srgbClr val="0070C0"/>
                </a:solidFill>
                <a:latin typeface="Gill Sans Nova Light" panose="020B0302020104020203" pitchFamily="34" charset="0"/>
                <a:ea typeface="Calibri" panose="020F0502020204030204" pitchFamily="34" charset="0"/>
                <a:cs typeface="Calibri" panose="020F0502020204030204" pitchFamily="34" charset="0"/>
              </a:rPr>
              <a:t>Bis 31.07. 5-jährig</a:t>
            </a:r>
            <a:endParaRPr lang="de-DE" altLang="de-DE" sz="800" dirty="0">
              <a:solidFill>
                <a:srgbClr val="0070C0"/>
              </a:solidFill>
            </a:endParaRPr>
          </a:p>
        </p:txBody>
      </p:sp>
      <p:sp>
        <p:nvSpPr>
          <p:cNvPr id="7" name="Pfeil: nach oben 30">
            <a:extLst>
              <a:ext uri="{FF2B5EF4-FFF2-40B4-BE49-F238E27FC236}">
                <a16:creationId xmlns:a16="http://schemas.microsoft.com/office/drawing/2014/main" id="{91583CD0-7FD2-3DEF-7531-48551243B518}"/>
              </a:ext>
            </a:extLst>
          </p:cNvPr>
          <p:cNvSpPr>
            <a:spLocks noChangeArrowheads="1"/>
          </p:cNvSpPr>
          <p:nvPr/>
        </p:nvSpPr>
        <p:spPr bwMode="auto">
          <a:xfrm>
            <a:off x="793778" y="3687567"/>
            <a:ext cx="1460500" cy="2303463"/>
          </a:xfrm>
          <a:prstGeom prst="upArrow">
            <a:avLst>
              <a:gd name="adj1" fmla="val 50000"/>
              <a:gd name="adj2" fmla="val 50031"/>
            </a:avLst>
          </a:prstGeom>
          <a:solidFill>
            <a:schemeClr val="accent1">
              <a:lumMod val="60000"/>
              <a:lumOff val="40000"/>
            </a:schemeClr>
          </a:solidFill>
          <a:ln w="12700">
            <a:solidFill>
              <a:schemeClr val="tx2">
                <a:lumMod val="50000"/>
              </a:schemeClr>
            </a:solidFill>
            <a:miter lim="800000"/>
            <a:headEnd/>
            <a:tailEnd/>
          </a:ln>
          <a:effectLst>
            <a:outerShdw dist="38100" dir="16200000" rotWithShape="0">
              <a:srgbClr val="000000">
                <a:alpha val="39999"/>
              </a:srgbClr>
            </a:outerShdw>
          </a:effectLst>
        </p:spPr>
        <p:txBody>
          <a:bodyPr vert="vert270" wrap="square" lIns="91440" tIns="45720" rIns="91440" bIns="45720" numCol="1" anchor="ctr" anchorCtr="0" compatLnSpc="1">
            <a:prstTxWarp prst="textNoShape">
              <a:avLst/>
            </a:prstTxWarp>
          </a:bodyPr>
          <a:lstStyle/>
          <a:p>
            <a:pPr algn="ctr" defTabSz="914354" eaLnBrk="0" fontAlgn="base" hangingPunct="0">
              <a:spcBef>
                <a:spcPct val="0"/>
              </a:spcBef>
              <a:spcAft>
                <a:spcPct val="0"/>
              </a:spcAft>
            </a:pPr>
            <a:r>
              <a:rPr lang="de-DE" altLang="de-DE" sz="1400" dirty="0">
                <a:solidFill>
                  <a:srgbClr val="0070C0"/>
                </a:solidFill>
                <a:latin typeface="Gill Sans Nova Light" panose="020B0302020104020203" pitchFamily="34" charset="0"/>
                <a:ea typeface="Calibri" panose="020F0502020204030204" pitchFamily="34" charset="0"/>
                <a:cs typeface="Calibri" panose="020F0502020204030204" pitchFamily="34" charset="0"/>
              </a:rPr>
              <a:t>Bis 31.07. 3-jährig</a:t>
            </a:r>
            <a:endParaRPr lang="de-DE" altLang="de-DE" sz="800" dirty="0">
              <a:solidFill>
                <a:srgbClr val="0070C0"/>
              </a:solidFill>
            </a:endParaRPr>
          </a:p>
        </p:txBody>
      </p:sp>
    </p:spTree>
    <p:extLst>
      <p:ext uri="{BB962C8B-B14F-4D97-AF65-F5344CB8AC3E}">
        <p14:creationId xmlns:p14="http://schemas.microsoft.com/office/powerpoint/2010/main" val="105426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57751-1C3D-EDAD-C8AF-42C77621F0F8}"/>
              </a:ext>
            </a:extLst>
          </p:cNvPr>
          <p:cNvSpPr>
            <a:spLocks noGrp="1"/>
          </p:cNvSpPr>
          <p:nvPr>
            <p:ph type="title"/>
          </p:nvPr>
        </p:nvSpPr>
        <p:spPr>
          <a:xfrm>
            <a:off x="677334" y="609600"/>
            <a:ext cx="8596668" cy="822036"/>
          </a:xfrm>
        </p:spPr>
        <p:txBody>
          <a:bodyPr>
            <a:normAutofit/>
          </a:bodyPr>
          <a:lstStyle/>
          <a:p>
            <a:r>
              <a:rPr lang="de-DE" sz="4400" dirty="0">
                <a:latin typeface="Gill Sans Nova Light" panose="020B0302020104020203" pitchFamily="34" charset="0"/>
              </a:rPr>
              <a:t>Spielgruppe</a:t>
            </a:r>
            <a:endParaRPr lang="de-CH" sz="4400" dirty="0">
              <a:latin typeface="Gill Sans Nova Light" panose="020B0302020104020203" pitchFamily="34" charset="0"/>
            </a:endParaRPr>
          </a:p>
        </p:txBody>
      </p:sp>
      <p:sp>
        <p:nvSpPr>
          <p:cNvPr id="3" name="Inhaltsplatzhalter 2">
            <a:extLst>
              <a:ext uri="{FF2B5EF4-FFF2-40B4-BE49-F238E27FC236}">
                <a16:creationId xmlns:a16="http://schemas.microsoft.com/office/drawing/2014/main" id="{07EDA354-9E86-5800-4CBB-9B975BCB1D65}"/>
              </a:ext>
            </a:extLst>
          </p:cNvPr>
          <p:cNvSpPr>
            <a:spLocks noGrp="1"/>
          </p:cNvSpPr>
          <p:nvPr>
            <p:ph idx="1"/>
          </p:nvPr>
        </p:nvSpPr>
        <p:spPr>
          <a:xfrm>
            <a:off x="346743" y="1396679"/>
            <a:ext cx="8596668" cy="3880773"/>
          </a:xfrm>
        </p:spPr>
        <p:txBody>
          <a:bodyPr>
            <a:normAutofit/>
          </a:bodyPr>
          <a:lstStyle/>
          <a:p>
            <a:r>
              <a:rPr lang="de-DE" sz="2200" dirty="0">
                <a:latin typeface="Gill Sans Nova Light" panose="020B0302020104020203" pitchFamily="34" charset="0"/>
              </a:rPr>
              <a:t>familienergänzender Lern- und Bildungsort</a:t>
            </a:r>
          </a:p>
          <a:p>
            <a:r>
              <a:rPr lang="de-DE" sz="2200" dirty="0">
                <a:latin typeface="Gill Sans Nova Light" panose="020B0302020104020203" pitchFamily="34" charset="0"/>
              </a:rPr>
              <a:t>Das Kind im freien Spiel steht im Zentrum </a:t>
            </a:r>
          </a:p>
          <a:p>
            <a:r>
              <a:rPr lang="de-DE" sz="2200" dirty="0">
                <a:latin typeface="Gill Sans Nova Light" panose="020B0302020104020203" pitchFamily="34" charset="0"/>
              </a:rPr>
              <a:t>Förderung der sozialen, emotionalen, kognitiven, </a:t>
            </a:r>
          </a:p>
          <a:p>
            <a:pPr marL="0" indent="0">
              <a:buNone/>
            </a:pPr>
            <a:r>
              <a:rPr lang="de-DE" sz="2200" dirty="0">
                <a:latin typeface="Gill Sans Nova Light" panose="020B0302020104020203" pitchFamily="34" charset="0"/>
              </a:rPr>
              <a:t>     körperlichen und psychischen Entwicklung</a:t>
            </a:r>
          </a:p>
          <a:p>
            <a:pPr marL="0" indent="0">
              <a:buNone/>
            </a:pPr>
            <a:endParaRPr lang="de-DE" dirty="0"/>
          </a:p>
        </p:txBody>
      </p:sp>
      <p:pic>
        <p:nvPicPr>
          <p:cNvPr id="6" name="Grafik 5">
            <a:extLst>
              <a:ext uri="{FF2B5EF4-FFF2-40B4-BE49-F238E27FC236}">
                <a16:creationId xmlns:a16="http://schemas.microsoft.com/office/drawing/2014/main" id="{D751F15B-FF4F-3E55-D9A5-F6104EE16ADA}"/>
              </a:ext>
            </a:extLst>
          </p:cNvPr>
          <p:cNvPicPr>
            <a:picLocks noChangeAspect="1"/>
          </p:cNvPicPr>
          <p:nvPr/>
        </p:nvPicPr>
        <p:blipFill rotWithShape="1">
          <a:blip r:embed="rId3">
            <a:extLst>
              <a:ext uri="{28A0092B-C50C-407E-A947-70E740481C1C}">
                <a14:useLocalDpi xmlns:a14="http://schemas.microsoft.com/office/drawing/2010/main" val="0"/>
              </a:ext>
            </a:extLst>
          </a:blip>
          <a:srcRect l="19440" r="41445" b="-7"/>
          <a:stretch/>
        </p:blipFill>
        <p:spPr>
          <a:xfrm>
            <a:off x="7023608" y="504270"/>
            <a:ext cx="1649051" cy="4216122"/>
          </a:xfrm>
          <a:prstGeom prst="rect">
            <a:avLst/>
          </a:prstGeom>
        </p:spPr>
      </p:pic>
      <p:pic>
        <p:nvPicPr>
          <p:cNvPr id="8" name="2BB6D4A0-3CC2-4866-B3CB-ECC0FC3E10CC" descr="2BB6D4A0-3CC2-4866-B3CB-ECC0FC3E10CC">
            <a:extLst>
              <a:ext uri="{FF2B5EF4-FFF2-40B4-BE49-F238E27FC236}">
                <a16:creationId xmlns:a16="http://schemas.microsoft.com/office/drawing/2014/main" id="{B227C54D-F25E-5879-173E-95BA63578D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01" r="17503" b="-2"/>
          <a:stretch/>
        </p:blipFill>
        <p:spPr bwMode="auto">
          <a:xfrm>
            <a:off x="9481217" y="2951176"/>
            <a:ext cx="2223437" cy="29028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elle 4">
            <a:extLst>
              <a:ext uri="{FF2B5EF4-FFF2-40B4-BE49-F238E27FC236}">
                <a16:creationId xmlns:a16="http://schemas.microsoft.com/office/drawing/2014/main" id="{341F6CAD-89AE-AD67-BEAB-A2A93547542C}"/>
              </a:ext>
            </a:extLst>
          </p:cNvPr>
          <p:cNvGraphicFramePr>
            <a:graphicFrameLocks noGrp="1"/>
          </p:cNvGraphicFramePr>
          <p:nvPr>
            <p:extLst>
              <p:ext uri="{D42A27DB-BD31-4B8C-83A1-F6EECF244321}">
                <p14:modId xmlns:p14="http://schemas.microsoft.com/office/powerpoint/2010/main" val="3495334762"/>
              </p:ext>
            </p:extLst>
          </p:nvPr>
        </p:nvGraphicFramePr>
        <p:xfrm>
          <a:off x="1273273" y="3331385"/>
          <a:ext cx="3985951" cy="3235960"/>
        </p:xfrm>
        <a:graphic>
          <a:graphicData uri="http://schemas.openxmlformats.org/drawingml/2006/table">
            <a:tbl>
              <a:tblPr firstRow="1" bandRow="1">
                <a:tableStyleId>{5C22544A-7EE6-4342-B048-85BDC9FD1C3A}</a:tableStyleId>
              </a:tblPr>
              <a:tblGrid>
                <a:gridCol w="3985951">
                  <a:extLst>
                    <a:ext uri="{9D8B030D-6E8A-4147-A177-3AD203B41FA5}">
                      <a16:colId xmlns:a16="http://schemas.microsoft.com/office/drawing/2014/main" val="886372236"/>
                    </a:ext>
                  </a:extLst>
                </a:gridCol>
              </a:tblGrid>
              <a:tr h="37084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de-CH" sz="1800" cap="all" spc="100" dirty="0">
                          <a:latin typeface="Gill Sans Nova Light" panose="020B0302020104020203" pitchFamily="34" charset="0"/>
                        </a:rPr>
                        <a:t>Erste Lernerfahrungen</a:t>
                      </a:r>
                    </a:p>
                    <a:p>
                      <a:endParaRPr lang="de-CH" dirty="0">
                        <a:latin typeface="Gill Sans Nova Light" panose="020B0302020104020203" pitchFamily="34" charset="0"/>
                      </a:endParaRPr>
                    </a:p>
                  </a:txBody>
                  <a:tcPr/>
                </a:tc>
                <a:extLst>
                  <a:ext uri="{0D108BD9-81ED-4DB2-BD59-A6C34878D82A}">
                    <a16:rowId xmlns:a16="http://schemas.microsoft.com/office/drawing/2014/main" val="4000624044"/>
                  </a:ext>
                </a:extLst>
              </a:tr>
              <a:tr h="370840">
                <a:tc>
                  <a:txBody>
                    <a:bodyPr/>
                    <a:lstStyle/>
                    <a:p>
                      <a:r>
                        <a:rPr kumimoji="0" lang="de-DE" sz="1600" b="0" u="none" strike="noStrike" kern="1200" cap="none" spc="0" normalizeH="0" baseline="0" dirty="0">
                          <a:ln>
                            <a:noFill/>
                          </a:ln>
                          <a:solidFill>
                            <a:srgbClr val="2E2B21"/>
                          </a:solidFill>
                          <a:effectLst/>
                          <a:uLnTx/>
                          <a:uFillTx/>
                          <a:latin typeface="Gill Sans Nova Light" panose="020B0302020104020203" pitchFamily="34" charset="0"/>
                          <a:ea typeface="+mn-ea"/>
                          <a:cs typeface="+mn-cs"/>
                        </a:rPr>
                        <a:t>Loslösen von den Eltern</a:t>
                      </a:r>
                      <a:endParaRPr kumimoji="0" lang="de-CH" sz="1600" b="0" u="none" strike="noStrike" kern="1200" cap="none" spc="0" normalizeH="0" baseline="0" dirty="0">
                        <a:ln>
                          <a:noFill/>
                        </a:ln>
                        <a:solidFill>
                          <a:srgbClr val="2E2B21"/>
                        </a:solidFill>
                        <a:effectLst/>
                        <a:uLnTx/>
                        <a:uFillTx/>
                        <a:latin typeface="Gill Sans Nova Light" panose="020B0302020104020203" pitchFamily="34" charset="0"/>
                        <a:ea typeface="+mn-ea"/>
                        <a:cs typeface="+mn-cs"/>
                      </a:endParaRPr>
                    </a:p>
                  </a:txBody>
                  <a:tcPr/>
                </a:tc>
                <a:extLst>
                  <a:ext uri="{0D108BD9-81ED-4DB2-BD59-A6C34878D82A}">
                    <a16:rowId xmlns:a16="http://schemas.microsoft.com/office/drawing/2014/main" val="1142731564"/>
                  </a:ext>
                </a:extLst>
              </a:tr>
              <a:tr h="370840">
                <a:tc>
                  <a:txBody>
                    <a:bodyPr/>
                    <a:lstStyle/>
                    <a:p>
                      <a:r>
                        <a:rPr kumimoji="0" lang="de-DE" sz="1600" b="0" u="none" strike="noStrike" kern="1200" cap="none" spc="0" normalizeH="0" baseline="0" dirty="0">
                          <a:ln>
                            <a:noFill/>
                          </a:ln>
                          <a:solidFill>
                            <a:srgbClr val="2E2B21"/>
                          </a:solidFill>
                          <a:effectLst/>
                          <a:uLnTx/>
                          <a:uFillTx/>
                          <a:latin typeface="Gill Sans Nova Light" panose="020B0302020104020203" pitchFamily="34" charset="0"/>
                          <a:ea typeface="+mn-ea"/>
                          <a:cs typeface="+mn-cs"/>
                        </a:rPr>
                        <a:t>Sich in eine Gruppe einordnen</a:t>
                      </a:r>
                      <a:endParaRPr kumimoji="0" lang="de-CH" sz="1600" b="0" u="none" strike="noStrike" kern="1200" cap="none" spc="0" normalizeH="0" baseline="0" dirty="0">
                        <a:ln>
                          <a:noFill/>
                        </a:ln>
                        <a:solidFill>
                          <a:srgbClr val="2E2B21"/>
                        </a:solidFill>
                        <a:effectLst/>
                        <a:uLnTx/>
                        <a:uFillTx/>
                        <a:latin typeface="Gill Sans Nova Light" panose="020B0302020104020203" pitchFamily="34" charset="0"/>
                        <a:ea typeface="+mn-ea"/>
                        <a:cs typeface="+mn-cs"/>
                      </a:endParaRPr>
                    </a:p>
                  </a:txBody>
                  <a:tcPr/>
                </a:tc>
                <a:extLst>
                  <a:ext uri="{0D108BD9-81ED-4DB2-BD59-A6C34878D82A}">
                    <a16:rowId xmlns:a16="http://schemas.microsoft.com/office/drawing/2014/main" val="803604775"/>
                  </a:ext>
                </a:extLst>
              </a:tr>
              <a:tr h="370840">
                <a:tc>
                  <a:txBody>
                    <a:bodyPr/>
                    <a:lstStyle/>
                    <a:p>
                      <a:r>
                        <a:rPr kumimoji="0" lang="de-DE" sz="1600" b="0" u="none" strike="noStrike" kern="1200" cap="none" spc="0" normalizeH="0" baseline="0" dirty="0">
                          <a:ln>
                            <a:noFill/>
                          </a:ln>
                          <a:solidFill>
                            <a:srgbClr val="2E2B21"/>
                          </a:solidFill>
                          <a:effectLst/>
                          <a:uLnTx/>
                          <a:uFillTx/>
                          <a:latin typeface="Gill Sans Nova Light" panose="020B0302020104020203" pitchFamily="34" charset="0"/>
                          <a:ea typeface="+mn-ea"/>
                          <a:cs typeface="+mn-cs"/>
                        </a:rPr>
                        <a:t>Eigene Bedürfnisse zurückstecken</a:t>
                      </a:r>
                      <a:endParaRPr kumimoji="0" lang="de-CH" sz="1600" b="0" u="none" strike="noStrike" kern="1200" cap="none" spc="0" normalizeH="0" baseline="0" dirty="0">
                        <a:ln>
                          <a:noFill/>
                        </a:ln>
                        <a:solidFill>
                          <a:srgbClr val="2E2B21"/>
                        </a:solidFill>
                        <a:effectLst/>
                        <a:uLnTx/>
                        <a:uFillTx/>
                        <a:latin typeface="Gill Sans Nova Light" panose="020B0302020104020203" pitchFamily="34" charset="0"/>
                        <a:ea typeface="+mn-ea"/>
                        <a:cs typeface="+mn-cs"/>
                      </a:endParaRPr>
                    </a:p>
                  </a:txBody>
                  <a:tcPr/>
                </a:tc>
                <a:extLst>
                  <a:ext uri="{0D108BD9-81ED-4DB2-BD59-A6C34878D82A}">
                    <a16:rowId xmlns:a16="http://schemas.microsoft.com/office/drawing/2014/main" val="2470383625"/>
                  </a:ext>
                </a:extLst>
              </a:tr>
              <a:tr h="370840">
                <a:tc>
                  <a:txBody>
                    <a:bodyPr/>
                    <a:lstStyle/>
                    <a:p>
                      <a:r>
                        <a:rPr kumimoji="0" lang="de-DE" sz="1600" b="0" u="none" strike="noStrike" kern="1200" cap="none" spc="0" normalizeH="0" baseline="0" dirty="0">
                          <a:ln>
                            <a:noFill/>
                          </a:ln>
                          <a:solidFill>
                            <a:srgbClr val="2E2B21"/>
                          </a:solidFill>
                          <a:effectLst/>
                          <a:uLnTx/>
                          <a:uFillTx/>
                          <a:latin typeface="Gill Sans Nova Light" panose="020B0302020104020203" pitchFamily="34" charset="0"/>
                          <a:ea typeface="+mn-ea"/>
                          <a:cs typeface="+mn-cs"/>
                        </a:rPr>
                        <a:t>Umgang mit anderen Kindern</a:t>
                      </a:r>
                      <a:endParaRPr kumimoji="0" lang="de-CH" sz="1600" b="0" u="none" strike="noStrike" kern="1200" cap="none" spc="0" normalizeH="0" baseline="0" dirty="0">
                        <a:ln>
                          <a:noFill/>
                        </a:ln>
                        <a:solidFill>
                          <a:srgbClr val="2E2B21"/>
                        </a:solidFill>
                        <a:effectLst/>
                        <a:uLnTx/>
                        <a:uFillTx/>
                        <a:latin typeface="Gill Sans Nova Light" panose="020B0302020104020203" pitchFamily="34" charset="0"/>
                        <a:ea typeface="+mn-ea"/>
                        <a:cs typeface="+mn-cs"/>
                      </a:endParaRPr>
                    </a:p>
                  </a:txBody>
                  <a:tcPr/>
                </a:tc>
                <a:extLst>
                  <a:ext uri="{0D108BD9-81ED-4DB2-BD59-A6C34878D82A}">
                    <a16:rowId xmlns:a16="http://schemas.microsoft.com/office/drawing/2014/main" val="732662001"/>
                  </a:ext>
                </a:extLst>
              </a:tr>
              <a:tr h="370840">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r>
                        <a:rPr kumimoji="0" lang="de-CH" sz="1600" b="0" u="none" strike="noStrike" kern="1200" cap="none" spc="0" normalizeH="0" baseline="0" noProof="0" dirty="0">
                          <a:ln>
                            <a:noFill/>
                          </a:ln>
                          <a:solidFill>
                            <a:srgbClr val="2E2B21"/>
                          </a:solidFill>
                          <a:effectLst/>
                          <a:uLnTx/>
                          <a:uFillTx/>
                          <a:latin typeface="Gill Sans Nova Light" panose="020B0302020104020203" pitchFamily="34" charset="0"/>
                          <a:ea typeface="+mn-ea"/>
                          <a:cs typeface="+mn-cs"/>
                        </a:rPr>
                        <a:t>Erleben, entdecken und spielen </a:t>
                      </a:r>
                    </a:p>
                  </a:txBody>
                  <a:tcPr/>
                </a:tc>
                <a:extLst>
                  <a:ext uri="{0D108BD9-81ED-4DB2-BD59-A6C34878D82A}">
                    <a16:rowId xmlns:a16="http://schemas.microsoft.com/office/drawing/2014/main" val="3158764527"/>
                  </a:ext>
                </a:extLst>
              </a:tr>
              <a:tr h="370840">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r>
                        <a:rPr kumimoji="0" lang="de-CH" sz="1600" b="0" u="none" strike="noStrike" kern="1200" cap="none" spc="0" normalizeH="0" baseline="0" noProof="0" dirty="0">
                          <a:ln>
                            <a:noFill/>
                          </a:ln>
                          <a:solidFill>
                            <a:srgbClr val="2E2B21"/>
                          </a:solidFill>
                          <a:effectLst/>
                          <a:uLnTx/>
                          <a:uFillTx/>
                          <a:latin typeface="Gill Sans Nova Light" panose="020B0302020104020203" pitchFamily="34" charset="0"/>
                          <a:ea typeface="+mn-ea"/>
                          <a:cs typeface="+mn-cs"/>
                        </a:rPr>
                        <a:t>Sprache</a:t>
                      </a:r>
                    </a:p>
                  </a:txBody>
                  <a:tcPr/>
                </a:tc>
                <a:extLst>
                  <a:ext uri="{0D108BD9-81ED-4DB2-BD59-A6C34878D82A}">
                    <a16:rowId xmlns:a16="http://schemas.microsoft.com/office/drawing/2014/main" val="2301371737"/>
                  </a:ext>
                </a:extLst>
              </a:tr>
              <a:tr h="370840">
                <a:tc>
                  <a:txBody>
                    <a:bodyPr/>
                    <a:lstStyle/>
                    <a:p>
                      <a:pPr marL="0" marR="0" lvl="0" indent="0" algn="l" defTabSz="914354" rtl="0" eaLnBrk="1" fontAlgn="auto" latinLnBrk="0" hangingPunct="1">
                        <a:lnSpc>
                          <a:spcPct val="90000"/>
                        </a:lnSpc>
                        <a:spcBef>
                          <a:spcPts val="600"/>
                        </a:spcBef>
                        <a:spcAft>
                          <a:spcPts val="200"/>
                        </a:spcAft>
                        <a:buClr>
                          <a:srgbClr val="9CBEBD"/>
                        </a:buClr>
                        <a:buSzPct val="100000"/>
                        <a:buFont typeface="Tw Cen MT" panose="020B0602020104020603" pitchFamily="34" charset="0"/>
                        <a:buNone/>
                        <a:tabLst/>
                        <a:defRPr/>
                      </a:pPr>
                      <a:r>
                        <a:rPr kumimoji="0" lang="de-CH" sz="1600" b="0" u="none" strike="noStrike" kern="1200" cap="none" spc="0" normalizeH="0" baseline="0" noProof="0" dirty="0">
                          <a:ln>
                            <a:noFill/>
                          </a:ln>
                          <a:solidFill>
                            <a:srgbClr val="2E2B21"/>
                          </a:solidFill>
                          <a:effectLst/>
                          <a:uLnTx/>
                          <a:uFillTx/>
                          <a:latin typeface="Gill Sans Nova Light" panose="020B0302020104020203" pitchFamily="34" charset="0"/>
                          <a:ea typeface="+mn-ea"/>
                          <a:cs typeface="+mn-cs"/>
                        </a:rPr>
                        <a:t>Grob- und feinmotorische Fähigkeiten</a:t>
                      </a:r>
                    </a:p>
                  </a:txBody>
                  <a:tcPr/>
                </a:tc>
                <a:extLst>
                  <a:ext uri="{0D108BD9-81ED-4DB2-BD59-A6C34878D82A}">
                    <a16:rowId xmlns:a16="http://schemas.microsoft.com/office/drawing/2014/main" val="2747093352"/>
                  </a:ext>
                </a:extLst>
              </a:tr>
            </a:tbl>
          </a:graphicData>
        </a:graphic>
      </p:graphicFrame>
    </p:spTree>
    <p:extLst>
      <p:ext uri="{BB962C8B-B14F-4D97-AF65-F5344CB8AC3E}">
        <p14:creationId xmlns:p14="http://schemas.microsoft.com/office/powerpoint/2010/main" val="18962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57751-1C3D-EDAD-C8AF-42C77621F0F8}"/>
              </a:ext>
            </a:extLst>
          </p:cNvPr>
          <p:cNvSpPr>
            <a:spLocks noGrp="1"/>
          </p:cNvSpPr>
          <p:nvPr>
            <p:ph type="title"/>
          </p:nvPr>
        </p:nvSpPr>
        <p:spPr>
          <a:xfrm>
            <a:off x="677334" y="609600"/>
            <a:ext cx="8596668" cy="822036"/>
          </a:xfrm>
        </p:spPr>
        <p:txBody>
          <a:bodyPr>
            <a:normAutofit/>
          </a:bodyPr>
          <a:lstStyle/>
          <a:p>
            <a:r>
              <a:rPr lang="de-DE" sz="4400" dirty="0">
                <a:latin typeface="Gill Sans Nova Light" panose="020B0302020104020203" pitchFamily="34" charset="0"/>
              </a:rPr>
              <a:t>Spielgruppe</a:t>
            </a:r>
            <a:endParaRPr lang="de-CH" sz="4400" dirty="0">
              <a:latin typeface="Gill Sans Nova Light" panose="020B0302020104020203" pitchFamily="34" charset="0"/>
            </a:endParaRPr>
          </a:p>
        </p:txBody>
      </p:sp>
      <p:sp>
        <p:nvSpPr>
          <p:cNvPr id="3" name="Inhaltsplatzhalter 2">
            <a:extLst>
              <a:ext uri="{FF2B5EF4-FFF2-40B4-BE49-F238E27FC236}">
                <a16:creationId xmlns:a16="http://schemas.microsoft.com/office/drawing/2014/main" id="{07EDA354-9E86-5800-4CBB-9B975BCB1D65}"/>
              </a:ext>
            </a:extLst>
          </p:cNvPr>
          <p:cNvSpPr>
            <a:spLocks noGrp="1"/>
          </p:cNvSpPr>
          <p:nvPr>
            <p:ph idx="1"/>
          </p:nvPr>
        </p:nvSpPr>
        <p:spPr>
          <a:xfrm>
            <a:off x="403014" y="1525012"/>
            <a:ext cx="7357029" cy="5011252"/>
          </a:xfrm>
        </p:spPr>
        <p:txBody>
          <a:bodyPr>
            <a:noAutofit/>
          </a:bodyPr>
          <a:lstStyle/>
          <a:p>
            <a:r>
              <a:rPr lang="de-DE" sz="2200" dirty="0">
                <a:latin typeface="Gill Sans Nova Light" panose="020B0302020104020203" pitchFamily="34" charset="0"/>
              </a:rPr>
              <a:t>Raum (1x, 2x oder 3x pro Woche), 1 Leiterin, 1 Assistentin</a:t>
            </a:r>
          </a:p>
          <a:p>
            <a:pPr lvl="1"/>
            <a:r>
              <a:rPr lang="de-DE" sz="2200" dirty="0">
                <a:latin typeface="Gill Sans Nova Light" panose="020B0302020104020203" pitchFamily="34" charset="0"/>
              </a:rPr>
              <a:t>Mo, Di, Mi, Do, Fr Vormittag</a:t>
            </a:r>
          </a:p>
          <a:p>
            <a:pPr lvl="1"/>
            <a:r>
              <a:rPr lang="de-DE" sz="2200" dirty="0">
                <a:latin typeface="Gill Sans Nova Light" panose="020B0302020104020203" pitchFamily="34" charset="0"/>
              </a:rPr>
              <a:t>08.45-11.15 Uhr im Andreasheim</a:t>
            </a:r>
          </a:p>
          <a:p>
            <a:r>
              <a:rPr lang="de-DE" sz="2200" dirty="0">
                <a:latin typeface="Gill Sans Nova Light" panose="020B0302020104020203" pitchFamily="34" charset="0"/>
              </a:rPr>
              <a:t>Wald (1x pro Woche), 2 Leiterinnen</a:t>
            </a:r>
          </a:p>
          <a:p>
            <a:pPr lvl="1"/>
            <a:r>
              <a:rPr lang="de-DE" sz="2200" dirty="0">
                <a:latin typeface="Gill Sans Nova Light" panose="020B0302020104020203" pitchFamily="34" charset="0"/>
              </a:rPr>
              <a:t>Do, Fr Vormittag</a:t>
            </a:r>
          </a:p>
          <a:p>
            <a:pPr lvl="1"/>
            <a:r>
              <a:rPr lang="de-DE" sz="2200" dirty="0">
                <a:latin typeface="Gill Sans Nova Light" panose="020B0302020104020203" pitchFamily="34" charset="0"/>
              </a:rPr>
              <a:t>08.45-11.15 Uhr im </a:t>
            </a:r>
            <a:r>
              <a:rPr lang="de-DE" sz="2200" dirty="0" err="1">
                <a:latin typeface="Gill Sans Nova Light" panose="020B0302020104020203" pitchFamily="34" charset="0"/>
              </a:rPr>
              <a:t>Birrhölzli</a:t>
            </a:r>
            <a:r>
              <a:rPr lang="de-DE" sz="2200" dirty="0">
                <a:latin typeface="Gill Sans Nova Light" panose="020B0302020104020203" pitchFamily="34" charset="0"/>
              </a:rPr>
              <a:t>-Wald (Spitalgebiet)</a:t>
            </a:r>
          </a:p>
          <a:p>
            <a:r>
              <a:rPr lang="de-DE" sz="2200" dirty="0">
                <a:latin typeface="Gill Sans Nova Light" panose="020B0302020104020203" pitchFamily="34" charset="0"/>
              </a:rPr>
              <a:t> Bauernhof (1x pro Woche), 2 Leiterinnen</a:t>
            </a:r>
            <a:endParaRPr lang="de-CH" sz="2200" dirty="0">
              <a:latin typeface="Gill Sans Nova Light" panose="020B0302020104020203" pitchFamily="34" charset="0"/>
            </a:endParaRPr>
          </a:p>
          <a:p>
            <a:pPr lvl="1"/>
            <a:r>
              <a:rPr lang="de-DE" sz="2200" dirty="0">
                <a:latin typeface="Gill Sans Nova Light" panose="020B0302020104020203" pitchFamily="34" charset="0"/>
              </a:rPr>
              <a:t>Mo Vormittag</a:t>
            </a:r>
          </a:p>
          <a:p>
            <a:pPr lvl="1"/>
            <a:r>
              <a:rPr lang="de-DE" sz="2200" dirty="0">
                <a:latin typeface="Gill Sans Nova Light" panose="020B0302020104020203" pitchFamily="34" charset="0"/>
              </a:rPr>
              <a:t>08.45-11.15 Uhr auf dem Bauernhof der </a:t>
            </a:r>
          </a:p>
          <a:p>
            <a:pPr marL="457200" lvl="1" indent="0">
              <a:buNone/>
            </a:pPr>
            <a:r>
              <a:rPr lang="de-DE" sz="2200" dirty="0">
                <a:latin typeface="Gill Sans Nova Light" panose="020B0302020104020203" pitchFamily="34" charset="0"/>
              </a:rPr>
              <a:t>    Familie Läufer, </a:t>
            </a:r>
            <a:r>
              <a:rPr lang="de-DE" sz="2200" dirty="0" err="1">
                <a:latin typeface="Gill Sans Nova Light" panose="020B0302020104020203" pitchFamily="34" charset="0"/>
              </a:rPr>
              <a:t>Oberwermelingen</a:t>
            </a:r>
            <a:r>
              <a:rPr lang="de-DE" sz="2200" dirty="0">
                <a:latin typeface="Gill Sans Nova Light" panose="020B0302020104020203" pitchFamily="34" charset="0"/>
              </a:rPr>
              <a:t> (Spitalgebiet)</a:t>
            </a:r>
          </a:p>
          <a:p>
            <a:pPr marL="342900" lvl="1" indent="-342900"/>
            <a:r>
              <a:rPr lang="de-DE" sz="2200" dirty="0">
                <a:latin typeface="Gill Sans Nova Light" panose="020B0302020104020203" pitchFamily="34" charset="0"/>
              </a:rPr>
              <a:t>Kostenpflichtiges Angebot (</a:t>
            </a:r>
            <a:r>
              <a:rPr lang="de-DE" sz="2200" dirty="0" err="1">
                <a:latin typeface="Gill Sans Nova Light" panose="020B0302020104020203" pitchFamily="34" charset="0"/>
              </a:rPr>
              <a:t>gemäss</a:t>
            </a:r>
            <a:r>
              <a:rPr lang="de-DE" sz="2200" dirty="0">
                <a:latin typeface="Gill Sans Nova Light" panose="020B0302020104020203" pitchFamily="34" charset="0"/>
              </a:rPr>
              <a:t> Tarifliste)</a:t>
            </a:r>
            <a:endParaRPr lang="de-DE" sz="1800" dirty="0">
              <a:latin typeface="Gill Sans Nova Light" panose="020B0302020104020203" pitchFamily="34" charset="0"/>
            </a:endParaRPr>
          </a:p>
          <a:p>
            <a:endParaRPr lang="de-DE" dirty="0">
              <a:latin typeface="Gill Sans Nova Light" panose="020B0302020104020203" pitchFamily="34" charset="0"/>
            </a:endParaRPr>
          </a:p>
        </p:txBody>
      </p:sp>
      <p:pic>
        <p:nvPicPr>
          <p:cNvPr id="4" name="6BFC4AA9-D42C-45A5-8D2B-945788A5AFD7" descr="6BFC4AA9-D42C-45A5-8D2B-945788A5AFD7">
            <a:extLst>
              <a:ext uri="{FF2B5EF4-FFF2-40B4-BE49-F238E27FC236}">
                <a16:creationId xmlns:a16="http://schemas.microsoft.com/office/drawing/2014/main" id="{B97E61EA-8622-52B9-56D6-786A657913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02" r="13483" b="3"/>
          <a:stretch/>
        </p:blipFill>
        <p:spPr bwMode="auto">
          <a:xfrm>
            <a:off x="7667422" y="609600"/>
            <a:ext cx="2176771" cy="28939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Bildvorschau">
            <a:extLst>
              <a:ext uri="{FF2B5EF4-FFF2-40B4-BE49-F238E27FC236}">
                <a16:creationId xmlns:a16="http://schemas.microsoft.com/office/drawing/2014/main" id="{2582514D-4756-4730-904F-8770943F7F8F}"/>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1" t="41940" r="39390" b="-3"/>
          <a:stretch/>
        </p:blipFill>
        <p:spPr bwMode="auto">
          <a:xfrm>
            <a:off x="8370741" y="3909576"/>
            <a:ext cx="2818876" cy="202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48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45EB6-56D6-4776-96D2-683E455FB14F}"/>
              </a:ext>
            </a:extLst>
          </p:cNvPr>
          <p:cNvSpPr>
            <a:spLocks noGrp="1"/>
          </p:cNvSpPr>
          <p:nvPr>
            <p:ph type="title"/>
          </p:nvPr>
        </p:nvSpPr>
        <p:spPr/>
        <p:txBody>
          <a:bodyPr vert="horz" lIns="91440" tIns="45720" rIns="91440" bIns="45720" rtlCol="0" anchor="ctr">
            <a:normAutofit/>
          </a:bodyPr>
          <a:lstStyle/>
          <a:p>
            <a:pPr>
              <a:lnSpc>
                <a:spcPct val="100000"/>
              </a:lnSpc>
            </a:pPr>
            <a:r>
              <a:rPr lang="de-DE" sz="4400" dirty="0">
                <a:latin typeface="Gill Sans Nova Light" panose="020B0302020104020203" pitchFamily="34" charset="0"/>
              </a:rPr>
              <a:t>Kindergarten</a:t>
            </a:r>
            <a:endParaRPr lang="en-US" sz="4400" dirty="0">
              <a:effectLst>
                <a:outerShdw blurRad="38100" dist="38100" dir="2700000" algn="tl">
                  <a:srgbClr val="000000">
                    <a:alpha val="43137"/>
                  </a:srgbClr>
                </a:outerShdw>
              </a:effectLst>
              <a:latin typeface="Gill Sans Nova Light" panose="020B0302020104020203" pitchFamily="34" charset="0"/>
            </a:endParaRPr>
          </a:p>
        </p:txBody>
      </p:sp>
      <p:sp>
        <p:nvSpPr>
          <p:cNvPr id="8" name="Inhaltsplatzhalter 7">
            <a:extLst>
              <a:ext uri="{FF2B5EF4-FFF2-40B4-BE49-F238E27FC236}">
                <a16:creationId xmlns:a16="http://schemas.microsoft.com/office/drawing/2014/main" id="{3E142EDB-C589-49B7-C3B0-75069B54D0D4}"/>
              </a:ext>
            </a:extLst>
          </p:cNvPr>
          <p:cNvSpPr>
            <a:spLocks noGrp="1"/>
          </p:cNvSpPr>
          <p:nvPr>
            <p:ph idx="1"/>
          </p:nvPr>
        </p:nvSpPr>
        <p:spPr>
          <a:xfrm>
            <a:off x="476763" y="1930400"/>
            <a:ext cx="8596668" cy="3880773"/>
          </a:xfrm>
        </p:spPr>
        <p:txBody>
          <a:bodyPr>
            <a:noAutofit/>
          </a:bodyPr>
          <a:lstStyle/>
          <a:p>
            <a:pPr algn="l"/>
            <a:r>
              <a:rPr lang="de-DE" sz="2200" b="0" i="0" dirty="0">
                <a:solidFill>
                  <a:srgbClr val="303133"/>
                </a:solidFill>
                <a:effectLst/>
                <a:latin typeface="Gill Sans Nova Light" panose="020B0302020104020203" pitchFamily="34" charset="0"/>
              </a:rPr>
              <a:t>Kindergarten wird altersgemischt geführt</a:t>
            </a:r>
          </a:p>
          <a:p>
            <a:pPr algn="l"/>
            <a:r>
              <a:rPr lang="de-DE" sz="2200" b="0" i="0" dirty="0">
                <a:solidFill>
                  <a:srgbClr val="303133"/>
                </a:solidFill>
                <a:effectLst/>
                <a:latin typeface="Gill Sans Nova Light" panose="020B0302020104020203" pitchFamily="34" charset="0"/>
              </a:rPr>
              <a:t>eröffnet neue Lebens-, Spiel- und Erfahrungsräume</a:t>
            </a:r>
          </a:p>
          <a:p>
            <a:pPr algn="l"/>
            <a:r>
              <a:rPr lang="de-DE" sz="2200" b="0" i="0" dirty="0">
                <a:solidFill>
                  <a:srgbClr val="303133"/>
                </a:solidFill>
                <a:effectLst/>
                <a:latin typeface="Gill Sans Nova Light" panose="020B0302020104020203" pitchFamily="34" charset="0"/>
              </a:rPr>
              <a:t>Anregung + Förderung der Entwicklung und des Lernens </a:t>
            </a:r>
          </a:p>
          <a:p>
            <a:pPr algn="l"/>
            <a:r>
              <a:rPr lang="de-DE" sz="2200" b="0" i="0" dirty="0">
                <a:solidFill>
                  <a:srgbClr val="303133"/>
                </a:solidFill>
                <a:effectLst/>
                <a:latin typeface="Gill Sans Nova Light" panose="020B0302020104020203" pitchFamily="34" charset="0"/>
              </a:rPr>
              <a:t>Berücksichtigung individueller Voraussetzungen</a:t>
            </a:r>
          </a:p>
          <a:p>
            <a:r>
              <a:rPr lang="de-DE" sz="2200" dirty="0">
                <a:latin typeface="Gill Sans Nova Light" panose="020B0302020104020203" pitchFamily="34" charset="0"/>
                <a:ea typeface="Calibri" panose="020F0502020204030204" pitchFamily="34" charset="0"/>
                <a:cs typeface="Calibri" panose="020F0502020204030204" pitchFamily="34" charset="0"/>
              </a:rPr>
              <a:t>Eintritt im August oder Januar möglich</a:t>
            </a:r>
          </a:p>
          <a:p>
            <a:pPr lvl="1"/>
            <a:r>
              <a:rPr lang="de-DE" sz="2200" dirty="0">
                <a:latin typeface="Gill Sans Nova Light" panose="020B0302020104020203" pitchFamily="34" charset="0"/>
                <a:ea typeface="Calibri" panose="020F0502020204030204" pitchFamily="34" charset="0"/>
                <a:cs typeface="Calibri" panose="020F0502020204030204" pitchFamily="34" charset="0"/>
              </a:rPr>
              <a:t>Empfehlung: ein ganzes Schuljahr SPG/KG</a:t>
            </a:r>
          </a:p>
          <a:p>
            <a:pPr algn="l"/>
            <a:r>
              <a:rPr lang="de-DE" sz="2200" i="0" dirty="0">
                <a:solidFill>
                  <a:srgbClr val="303133"/>
                </a:solidFill>
                <a:effectLst/>
                <a:latin typeface="Gill Sans Nova Light" panose="020B0302020104020203" pitchFamily="34" charset="0"/>
              </a:rPr>
              <a:t>Eintritt in die 1. Klasse der Primarschule erfolgt i.d.R.</a:t>
            </a:r>
          </a:p>
          <a:p>
            <a:pPr marL="0" indent="0">
              <a:buNone/>
            </a:pPr>
            <a:r>
              <a:rPr lang="de-DE" sz="2200" dirty="0">
                <a:solidFill>
                  <a:srgbClr val="303133"/>
                </a:solidFill>
                <a:latin typeface="Gill Sans Nova Light" panose="020B0302020104020203" pitchFamily="34" charset="0"/>
              </a:rPr>
              <a:t>      nach ein bis zwei Jahren, je nach Lerntempo</a:t>
            </a:r>
          </a:p>
          <a:p>
            <a:pPr marL="0" indent="0">
              <a:buNone/>
            </a:pPr>
            <a:endParaRPr lang="de-DE" dirty="0">
              <a:solidFill>
                <a:srgbClr val="303133"/>
              </a:solidFill>
              <a:latin typeface="Gill Sans Nova Light" panose="020B0302020104020203" pitchFamily="34" charset="0"/>
            </a:endParaRPr>
          </a:p>
          <a:p>
            <a:endParaRPr lang="de-DE" b="0" i="0" dirty="0">
              <a:solidFill>
                <a:srgbClr val="303133"/>
              </a:solidFill>
              <a:effectLst/>
              <a:latin typeface="SegoeUI"/>
            </a:endParaRPr>
          </a:p>
          <a:p>
            <a:pPr marL="0" indent="0" algn="l">
              <a:buNone/>
            </a:pPr>
            <a:endParaRPr lang="de-DE" b="0" i="0" dirty="0">
              <a:solidFill>
                <a:srgbClr val="303133"/>
              </a:solidFill>
              <a:effectLst/>
              <a:latin typeface="SegoeUI"/>
            </a:endParaRPr>
          </a:p>
          <a:p>
            <a:endParaRPr lang="de-CH" dirty="0"/>
          </a:p>
        </p:txBody>
      </p:sp>
      <p:pic>
        <p:nvPicPr>
          <p:cNvPr id="4" name="Grafik 3" descr="Ein Bild, das Person enthält.&#10;&#10;Automatisch generierte Beschreibung">
            <a:extLst>
              <a:ext uri="{FF2B5EF4-FFF2-40B4-BE49-F238E27FC236}">
                <a16:creationId xmlns:a16="http://schemas.microsoft.com/office/drawing/2014/main" id="{6E04D6E4-274D-DE45-31CE-086169185BF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525" t="34295" r="15005" b="4"/>
          <a:stretch/>
        </p:blipFill>
        <p:spPr>
          <a:xfrm>
            <a:off x="8065326" y="2450993"/>
            <a:ext cx="3114852" cy="1956013"/>
          </a:xfrm>
          <a:prstGeom prst="rect">
            <a:avLst/>
          </a:prstGeom>
        </p:spPr>
      </p:pic>
      <p:sp>
        <p:nvSpPr>
          <p:cNvPr id="10" name="AutoShape 2">
            <a:extLst>
              <a:ext uri="{FF2B5EF4-FFF2-40B4-BE49-F238E27FC236}">
                <a16:creationId xmlns:a16="http://schemas.microsoft.com/office/drawing/2014/main" id="{00146C79-D03E-6519-11B0-4374AC0A32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1351"/>
          </a:p>
        </p:txBody>
      </p:sp>
      <p:sp>
        <p:nvSpPr>
          <p:cNvPr id="11" name="AutoShape 4">
            <a:extLst>
              <a:ext uri="{FF2B5EF4-FFF2-40B4-BE49-F238E27FC236}">
                <a16:creationId xmlns:a16="http://schemas.microsoft.com/office/drawing/2014/main" id="{51A809EA-C5B7-4E3D-0896-F7228EAFD72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1351"/>
          </a:p>
        </p:txBody>
      </p:sp>
    </p:spTree>
    <p:extLst>
      <p:ext uri="{BB962C8B-B14F-4D97-AF65-F5344CB8AC3E}">
        <p14:creationId xmlns:p14="http://schemas.microsoft.com/office/powerpoint/2010/main" val="295034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45EB6-56D6-4776-96D2-683E455FB14F}"/>
              </a:ext>
            </a:extLst>
          </p:cNvPr>
          <p:cNvSpPr>
            <a:spLocks noGrp="1"/>
          </p:cNvSpPr>
          <p:nvPr>
            <p:ph type="title"/>
          </p:nvPr>
        </p:nvSpPr>
        <p:spPr/>
        <p:txBody>
          <a:bodyPr vert="horz" lIns="91440" tIns="45720" rIns="91440" bIns="45720" rtlCol="0" anchor="ctr">
            <a:normAutofit/>
          </a:bodyPr>
          <a:lstStyle/>
          <a:p>
            <a:pPr>
              <a:lnSpc>
                <a:spcPct val="100000"/>
              </a:lnSpc>
            </a:pPr>
            <a:r>
              <a:rPr lang="de-DE" sz="4400" dirty="0">
                <a:latin typeface="Gill Sans Nova Light" panose="020B0302020104020203" pitchFamily="34" charset="0"/>
              </a:rPr>
              <a:t>Kindergarten</a:t>
            </a:r>
            <a:endParaRPr lang="en-US" sz="4400" dirty="0">
              <a:effectLst>
                <a:outerShdw blurRad="38100" dist="38100" dir="2700000" algn="tl">
                  <a:srgbClr val="000000">
                    <a:alpha val="43137"/>
                  </a:srgbClr>
                </a:outerShdw>
              </a:effectLst>
              <a:latin typeface="Gill Sans Nova Light" panose="020B0302020104020203" pitchFamily="34" charset="0"/>
            </a:endParaRPr>
          </a:p>
        </p:txBody>
      </p:sp>
      <p:sp>
        <p:nvSpPr>
          <p:cNvPr id="8" name="Inhaltsplatzhalter 7">
            <a:extLst>
              <a:ext uri="{FF2B5EF4-FFF2-40B4-BE49-F238E27FC236}">
                <a16:creationId xmlns:a16="http://schemas.microsoft.com/office/drawing/2014/main" id="{3E142EDB-C589-49B7-C3B0-75069B54D0D4}"/>
              </a:ext>
            </a:extLst>
          </p:cNvPr>
          <p:cNvSpPr>
            <a:spLocks noGrp="1"/>
          </p:cNvSpPr>
          <p:nvPr>
            <p:ph idx="1"/>
          </p:nvPr>
        </p:nvSpPr>
        <p:spPr>
          <a:xfrm>
            <a:off x="476763" y="1930400"/>
            <a:ext cx="7777551" cy="4568762"/>
          </a:xfrm>
        </p:spPr>
        <p:txBody>
          <a:bodyPr>
            <a:noAutofit/>
          </a:bodyPr>
          <a:lstStyle/>
          <a:p>
            <a:r>
              <a:rPr lang="de-DE" sz="2200" dirty="0">
                <a:latin typeface="Gill Sans Nova Light" panose="020B0302020104020203" pitchFamily="34" charset="0"/>
                <a:ea typeface="Calibri" panose="020F0502020204030204" pitchFamily="34" charset="0"/>
                <a:cs typeface="Calibri" panose="020F0502020204030204" pitchFamily="34" charset="0"/>
              </a:rPr>
              <a:t>22 Lektionen (Mo-Fr Vormittag, 1 Nachmittag)</a:t>
            </a:r>
          </a:p>
          <a:p>
            <a:r>
              <a:rPr lang="de-DE" sz="2200" dirty="0">
                <a:latin typeface="Gill Sans Nova Light" panose="020B0302020104020203" pitchFamily="34" charset="0"/>
                <a:ea typeface="Calibri" panose="020F0502020204030204" pitchFamily="34" charset="0"/>
                <a:cs typeface="Calibri" panose="020F0502020204030204" pitchFamily="34" charset="0"/>
              </a:rPr>
              <a:t>Bis zu den Herbstferien haben die Kinder aus dem freiwilligen Kindergarten am Mittwoch unterrichtsfrei</a:t>
            </a:r>
          </a:p>
          <a:p>
            <a:r>
              <a:rPr lang="de-DE" sz="2200" dirty="0">
                <a:latin typeface="Gill Sans Nova Light" panose="020B0302020104020203" pitchFamily="34" charset="0"/>
                <a:ea typeface="Calibri" panose="020F0502020204030204" pitchFamily="34" charset="0"/>
                <a:cs typeface="Calibri" panose="020F0502020204030204" pitchFamily="34" charset="0"/>
              </a:rPr>
              <a:t>Integrative Förderung (für alle Kinder) </a:t>
            </a:r>
          </a:p>
          <a:p>
            <a:r>
              <a:rPr lang="de-DE" sz="2200" dirty="0">
                <a:latin typeface="Gill Sans Nova Light" panose="020B0302020104020203" pitchFamily="34" charset="0"/>
                <a:ea typeface="Calibri" panose="020F0502020204030204" pitchFamily="34" charset="0"/>
                <a:cs typeface="Calibri" panose="020F0502020204030204" pitchFamily="34" charset="0"/>
              </a:rPr>
              <a:t>Deutsch als Zweitsprache (bei fremdsprachiger Muttersprache)</a:t>
            </a:r>
          </a:p>
          <a:p>
            <a:r>
              <a:rPr lang="de-DE" sz="2200" dirty="0">
                <a:latin typeface="Gill Sans Nova Light" panose="020B0302020104020203" pitchFamily="34" charset="0"/>
                <a:ea typeface="Calibri" panose="020F0502020204030204" pitchFamily="34" charset="0"/>
                <a:cs typeface="Calibri" panose="020F0502020204030204" pitchFamily="34" charset="0"/>
              </a:rPr>
              <a:t>Integrative Sonderschulung (bei Beeinträchtigungen)</a:t>
            </a:r>
          </a:p>
          <a:p>
            <a:r>
              <a:rPr lang="de-DE" sz="2200" dirty="0">
                <a:latin typeface="Gill Sans Nova Light" panose="020B0302020104020203" pitchFamily="34" charset="0"/>
                <a:ea typeface="Calibri" panose="020F0502020204030204" pitchFamily="34" charset="0"/>
                <a:cs typeface="Calibri" panose="020F0502020204030204" pitchFamily="34" charset="0"/>
              </a:rPr>
              <a:t>Schulsozialarbeit (Unterstützung/Beratung)</a:t>
            </a:r>
          </a:p>
          <a:p>
            <a:r>
              <a:rPr lang="de-DE" sz="2200" dirty="0">
                <a:latin typeface="Gill Sans Nova Light" panose="020B0302020104020203" pitchFamily="34" charset="0"/>
                <a:ea typeface="Calibri" panose="020F0502020204030204" pitchFamily="34" charset="0"/>
                <a:cs typeface="Calibri" panose="020F0502020204030204" pitchFamily="34" charset="0"/>
              </a:rPr>
              <a:t>Elterngespräche: 1x pro Jahr (bei Bedarf mehrmals)</a:t>
            </a:r>
          </a:p>
          <a:p>
            <a:r>
              <a:rPr lang="de-DE" sz="2200" dirty="0">
                <a:latin typeface="Gill Sans Nova Light" panose="020B0302020104020203" pitchFamily="34" charset="0"/>
                <a:ea typeface="Calibri" panose="020F0502020204030204" pitchFamily="34" charset="0"/>
                <a:cs typeface="Calibri" panose="020F0502020204030204" pitchFamily="34" charset="0"/>
              </a:rPr>
              <a:t>Kostenloses Angebot</a:t>
            </a:r>
          </a:p>
        </p:txBody>
      </p:sp>
      <p:sp>
        <p:nvSpPr>
          <p:cNvPr id="10" name="AutoShape 2">
            <a:extLst>
              <a:ext uri="{FF2B5EF4-FFF2-40B4-BE49-F238E27FC236}">
                <a16:creationId xmlns:a16="http://schemas.microsoft.com/office/drawing/2014/main" id="{00146C79-D03E-6519-11B0-4374AC0A32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1351"/>
          </a:p>
        </p:txBody>
      </p:sp>
      <p:sp>
        <p:nvSpPr>
          <p:cNvPr id="11" name="AutoShape 4">
            <a:extLst>
              <a:ext uri="{FF2B5EF4-FFF2-40B4-BE49-F238E27FC236}">
                <a16:creationId xmlns:a16="http://schemas.microsoft.com/office/drawing/2014/main" id="{51A809EA-C5B7-4E3D-0896-F7228EAFD72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1351"/>
          </a:p>
        </p:txBody>
      </p:sp>
      <p:pic>
        <p:nvPicPr>
          <p:cNvPr id="5" name="Grafik 4" descr="Ein Bild, das draußen, Person enthält.&#10;&#10;Automatisch generierte Beschreibung">
            <a:extLst>
              <a:ext uri="{FF2B5EF4-FFF2-40B4-BE49-F238E27FC236}">
                <a16:creationId xmlns:a16="http://schemas.microsoft.com/office/drawing/2014/main" id="{90E4599C-9E91-4D8B-91E4-A4E3EF202763}"/>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082" r="-4" b="16833"/>
          <a:stretch/>
        </p:blipFill>
        <p:spPr>
          <a:xfrm>
            <a:off x="7966284" y="455785"/>
            <a:ext cx="2301431" cy="2488057"/>
          </a:xfrm>
          <a:prstGeom prst="rect">
            <a:avLst/>
          </a:prstGeom>
        </p:spPr>
      </p:pic>
      <p:pic>
        <p:nvPicPr>
          <p:cNvPr id="13" name="Grafik 12" descr="Ein Bild, das drinnen, Boden, Wand, grün enthält.&#10;&#10;Automatisch generierte Beschreibung">
            <a:extLst>
              <a:ext uri="{FF2B5EF4-FFF2-40B4-BE49-F238E27FC236}">
                <a16:creationId xmlns:a16="http://schemas.microsoft.com/office/drawing/2014/main" id="{8A931AAE-B07A-3E69-C0E8-8AD28E9BF68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0798" r="10886"/>
          <a:stretch/>
        </p:blipFill>
        <p:spPr>
          <a:xfrm>
            <a:off x="9687522" y="3686769"/>
            <a:ext cx="1800115" cy="2315133"/>
          </a:xfrm>
          <a:prstGeom prst="rect">
            <a:avLst/>
          </a:prstGeom>
        </p:spPr>
      </p:pic>
    </p:spTree>
    <p:extLst>
      <p:ext uri="{BB962C8B-B14F-4D97-AF65-F5344CB8AC3E}">
        <p14:creationId xmlns:p14="http://schemas.microsoft.com/office/powerpoint/2010/main" val="180160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45EB6-56D6-4776-96D2-683E455FB14F}"/>
              </a:ext>
            </a:extLst>
          </p:cNvPr>
          <p:cNvSpPr>
            <a:spLocks noGrp="1"/>
          </p:cNvSpPr>
          <p:nvPr>
            <p:ph type="title"/>
          </p:nvPr>
        </p:nvSpPr>
        <p:spPr/>
        <p:txBody>
          <a:bodyPr vert="horz" lIns="91440" tIns="45720" rIns="91440" bIns="45720" rtlCol="0" anchor="ctr">
            <a:normAutofit/>
          </a:bodyPr>
          <a:lstStyle/>
          <a:p>
            <a:pPr>
              <a:lnSpc>
                <a:spcPct val="100000"/>
              </a:lnSpc>
            </a:pPr>
            <a:r>
              <a:rPr lang="de-DE" sz="4400" dirty="0">
                <a:latin typeface="Gill Sans Nova Light" panose="020B0302020104020203" pitchFamily="34" charset="0"/>
              </a:rPr>
              <a:t>Kindergarten</a:t>
            </a:r>
            <a:endParaRPr lang="en-US" sz="4400" dirty="0">
              <a:effectLst>
                <a:outerShdw blurRad="38100" dist="38100" dir="2700000" algn="tl">
                  <a:srgbClr val="000000">
                    <a:alpha val="43137"/>
                  </a:srgbClr>
                </a:outerShdw>
              </a:effectLst>
              <a:latin typeface="Gill Sans Nova Light" panose="020B0302020104020203" pitchFamily="34" charset="0"/>
            </a:endParaRPr>
          </a:p>
        </p:txBody>
      </p:sp>
      <p:sp>
        <p:nvSpPr>
          <p:cNvPr id="10" name="AutoShape 2">
            <a:extLst>
              <a:ext uri="{FF2B5EF4-FFF2-40B4-BE49-F238E27FC236}">
                <a16:creationId xmlns:a16="http://schemas.microsoft.com/office/drawing/2014/main" id="{00146C79-D03E-6519-11B0-4374AC0A32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1351"/>
          </a:p>
        </p:txBody>
      </p:sp>
      <p:sp>
        <p:nvSpPr>
          <p:cNvPr id="11" name="AutoShape 4">
            <a:extLst>
              <a:ext uri="{FF2B5EF4-FFF2-40B4-BE49-F238E27FC236}">
                <a16:creationId xmlns:a16="http://schemas.microsoft.com/office/drawing/2014/main" id="{51A809EA-C5B7-4E3D-0896-F7228EAFD72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sz="1351"/>
          </a:p>
        </p:txBody>
      </p:sp>
      <p:pic>
        <p:nvPicPr>
          <p:cNvPr id="9" name="Inhaltsplatzhalter 8">
            <a:extLst>
              <a:ext uri="{FF2B5EF4-FFF2-40B4-BE49-F238E27FC236}">
                <a16:creationId xmlns:a16="http://schemas.microsoft.com/office/drawing/2014/main" id="{31147B1C-1BDC-615B-7F41-E90A0230D6D0}"/>
              </a:ext>
            </a:extLst>
          </p:cNvPr>
          <p:cNvPicPr>
            <a:picLocks noGrp="1" noChangeAspect="1"/>
          </p:cNvPicPr>
          <p:nvPr>
            <p:ph idx="1"/>
          </p:nvPr>
        </p:nvPicPr>
        <p:blipFill rotWithShape="1">
          <a:blip r:embed="rId3"/>
          <a:srcRect l="18163" t="15495" r="18043" b="15915"/>
          <a:stretch/>
        </p:blipFill>
        <p:spPr>
          <a:xfrm>
            <a:off x="1617846" y="1823838"/>
            <a:ext cx="7656156" cy="4424562"/>
          </a:xfrm>
          <a:prstGeom prst="rect">
            <a:avLst/>
          </a:prstGeom>
          <a:ln>
            <a:solidFill>
              <a:schemeClr val="accent2"/>
            </a:solidFill>
          </a:ln>
        </p:spPr>
      </p:pic>
      <p:sp>
        <p:nvSpPr>
          <p:cNvPr id="3" name="Rechteck 2">
            <a:extLst>
              <a:ext uri="{FF2B5EF4-FFF2-40B4-BE49-F238E27FC236}">
                <a16:creationId xmlns:a16="http://schemas.microsoft.com/office/drawing/2014/main" id="{D1E4BF6C-F6CA-27AA-EBC9-27CC7FA8D411}"/>
              </a:ext>
            </a:extLst>
          </p:cNvPr>
          <p:cNvSpPr/>
          <p:nvPr/>
        </p:nvSpPr>
        <p:spPr>
          <a:xfrm>
            <a:off x="5943600" y="2133600"/>
            <a:ext cx="980661"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Rechteck 3">
            <a:extLst>
              <a:ext uri="{FF2B5EF4-FFF2-40B4-BE49-F238E27FC236}">
                <a16:creationId xmlns:a16="http://schemas.microsoft.com/office/drawing/2014/main" id="{C015D8F2-AB46-67C5-CA94-E4C974150B37}"/>
              </a:ext>
            </a:extLst>
          </p:cNvPr>
          <p:cNvSpPr/>
          <p:nvPr/>
        </p:nvSpPr>
        <p:spPr>
          <a:xfrm>
            <a:off x="7706139" y="1930400"/>
            <a:ext cx="1298713" cy="304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9A1ED3AA-6A9A-9B29-8B25-7CE09EFF0D86}"/>
              </a:ext>
            </a:extLst>
          </p:cNvPr>
          <p:cNvSpPr/>
          <p:nvPr/>
        </p:nvSpPr>
        <p:spPr>
          <a:xfrm>
            <a:off x="2723322" y="2869096"/>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a:extLst>
              <a:ext uri="{FF2B5EF4-FFF2-40B4-BE49-F238E27FC236}">
                <a16:creationId xmlns:a16="http://schemas.microsoft.com/office/drawing/2014/main" id="{894320C6-E4E2-F94A-6336-1C5DF8AE683F}"/>
              </a:ext>
            </a:extLst>
          </p:cNvPr>
          <p:cNvSpPr/>
          <p:nvPr/>
        </p:nvSpPr>
        <p:spPr>
          <a:xfrm>
            <a:off x="7898296" y="4036119"/>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6">
            <a:extLst>
              <a:ext uri="{FF2B5EF4-FFF2-40B4-BE49-F238E27FC236}">
                <a16:creationId xmlns:a16="http://schemas.microsoft.com/office/drawing/2014/main" id="{EA640EC5-3B4F-B6AC-CBE4-B9D55E2F5A32}"/>
              </a:ext>
            </a:extLst>
          </p:cNvPr>
          <p:cNvSpPr/>
          <p:nvPr/>
        </p:nvSpPr>
        <p:spPr>
          <a:xfrm>
            <a:off x="4073783" y="2869096"/>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Rechteck 7">
            <a:extLst>
              <a:ext uri="{FF2B5EF4-FFF2-40B4-BE49-F238E27FC236}">
                <a16:creationId xmlns:a16="http://schemas.microsoft.com/office/drawing/2014/main" id="{E0DF2678-7510-9EA7-E295-23EE337BE4DD}"/>
              </a:ext>
            </a:extLst>
          </p:cNvPr>
          <p:cNvSpPr/>
          <p:nvPr/>
        </p:nvSpPr>
        <p:spPr>
          <a:xfrm>
            <a:off x="7898296" y="2890494"/>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Rechteck 11">
            <a:extLst>
              <a:ext uri="{FF2B5EF4-FFF2-40B4-BE49-F238E27FC236}">
                <a16:creationId xmlns:a16="http://schemas.microsoft.com/office/drawing/2014/main" id="{42E2B8FB-1405-ACF9-4A48-B963B2518C90}"/>
              </a:ext>
            </a:extLst>
          </p:cNvPr>
          <p:cNvSpPr/>
          <p:nvPr/>
        </p:nvSpPr>
        <p:spPr>
          <a:xfrm>
            <a:off x="6599583" y="2895600"/>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a:extLst>
              <a:ext uri="{FF2B5EF4-FFF2-40B4-BE49-F238E27FC236}">
                <a16:creationId xmlns:a16="http://schemas.microsoft.com/office/drawing/2014/main" id="{E495FE55-B324-3132-922F-567C7AEFDD3E}"/>
              </a:ext>
            </a:extLst>
          </p:cNvPr>
          <p:cNvSpPr/>
          <p:nvPr/>
        </p:nvSpPr>
        <p:spPr>
          <a:xfrm>
            <a:off x="5214731" y="3996635"/>
            <a:ext cx="1252330"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Rechteck 13">
            <a:extLst>
              <a:ext uri="{FF2B5EF4-FFF2-40B4-BE49-F238E27FC236}">
                <a16:creationId xmlns:a16="http://schemas.microsoft.com/office/drawing/2014/main" id="{A22B41C7-8990-FCF0-3C09-F71C364AA628}"/>
              </a:ext>
            </a:extLst>
          </p:cNvPr>
          <p:cNvSpPr/>
          <p:nvPr/>
        </p:nvSpPr>
        <p:spPr>
          <a:xfrm>
            <a:off x="4038600" y="4036119"/>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Rechteck 14">
            <a:extLst>
              <a:ext uri="{FF2B5EF4-FFF2-40B4-BE49-F238E27FC236}">
                <a16:creationId xmlns:a16="http://schemas.microsoft.com/office/drawing/2014/main" id="{89BD29A9-FF62-6AC7-261B-2DCC175EFEAA}"/>
              </a:ext>
            </a:extLst>
          </p:cNvPr>
          <p:cNvSpPr/>
          <p:nvPr/>
        </p:nvSpPr>
        <p:spPr>
          <a:xfrm>
            <a:off x="2779644" y="4036119"/>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Rechteck 15">
            <a:extLst>
              <a:ext uri="{FF2B5EF4-FFF2-40B4-BE49-F238E27FC236}">
                <a16:creationId xmlns:a16="http://schemas.microsoft.com/office/drawing/2014/main" id="{0B5D5DF0-34DF-FD9D-6AA4-C33286EC1BF8}"/>
              </a:ext>
            </a:extLst>
          </p:cNvPr>
          <p:cNvSpPr/>
          <p:nvPr/>
        </p:nvSpPr>
        <p:spPr>
          <a:xfrm>
            <a:off x="7441097" y="3638553"/>
            <a:ext cx="354496" cy="583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a:extLst>
              <a:ext uri="{FF2B5EF4-FFF2-40B4-BE49-F238E27FC236}">
                <a16:creationId xmlns:a16="http://schemas.microsoft.com/office/drawing/2014/main" id="{BF58F797-D1F3-F714-08A0-F7746BCF8F42}"/>
              </a:ext>
            </a:extLst>
          </p:cNvPr>
          <p:cNvSpPr/>
          <p:nvPr/>
        </p:nvSpPr>
        <p:spPr>
          <a:xfrm>
            <a:off x="6536636" y="4036118"/>
            <a:ext cx="980661" cy="1460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Rechteck 17">
            <a:extLst>
              <a:ext uri="{FF2B5EF4-FFF2-40B4-BE49-F238E27FC236}">
                <a16:creationId xmlns:a16="http://schemas.microsoft.com/office/drawing/2014/main" id="{10A70780-2561-6DD5-751C-CDF1F3C546D6}"/>
              </a:ext>
            </a:extLst>
          </p:cNvPr>
          <p:cNvSpPr/>
          <p:nvPr/>
        </p:nvSpPr>
        <p:spPr>
          <a:xfrm>
            <a:off x="5300870" y="2897120"/>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Rechteck 18">
            <a:extLst>
              <a:ext uri="{FF2B5EF4-FFF2-40B4-BE49-F238E27FC236}">
                <a16:creationId xmlns:a16="http://schemas.microsoft.com/office/drawing/2014/main" id="{AE40C308-06E1-E26E-4FBE-B9B6C9BE7736}"/>
              </a:ext>
            </a:extLst>
          </p:cNvPr>
          <p:cNvSpPr/>
          <p:nvPr/>
        </p:nvSpPr>
        <p:spPr>
          <a:xfrm>
            <a:off x="2743602" y="5832621"/>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Rechteck 19">
            <a:extLst>
              <a:ext uri="{FF2B5EF4-FFF2-40B4-BE49-F238E27FC236}">
                <a16:creationId xmlns:a16="http://schemas.microsoft.com/office/drawing/2014/main" id="{B366A41D-C8C6-6879-1410-86BAF7B891ED}"/>
              </a:ext>
            </a:extLst>
          </p:cNvPr>
          <p:cNvSpPr/>
          <p:nvPr/>
        </p:nvSpPr>
        <p:spPr>
          <a:xfrm>
            <a:off x="6599583" y="5811911"/>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Rechteck 20">
            <a:extLst>
              <a:ext uri="{FF2B5EF4-FFF2-40B4-BE49-F238E27FC236}">
                <a16:creationId xmlns:a16="http://schemas.microsoft.com/office/drawing/2014/main" id="{40BE3C79-B60B-6077-9513-D1BA3F64D43E}"/>
              </a:ext>
            </a:extLst>
          </p:cNvPr>
          <p:cNvSpPr/>
          <p:nvPr/>
        </p:nvSpPr>
        <p:spPr>
          <a:xfrm>
            <a:off x="4038600" y="5811911"/>
            <a:ext cx="1106556" cy="1855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9812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7A63B5-22F9-4927-AC0B-31724DF5EADB}"/>
              </a:ext>
            </a:extLst>
          </p:cNvPr>
          <p:cNvSpPr>
            <a:spLocks noGrp="1"/>
          </p:cNvSpPr>
          <p:nvPr>
            <p:ph type="title"/>
          </p:nvPr>
        </p:nvSpPr>
        <p:spPr>
          <a:xfrm>
            <a:off x="1024131" y="585216"/>
            <a:ext cx="5271566" cy="791639"/>
          </a:xfrm>
        </p:spPr>
        <p:txBody>
          <a:bodyPr>
            <a:noAutofit/>
          </a:bodyPr>
          <a:lstStyle/>
          <a:p>
            <a:r>
              <a:rPr lang="de-DE" sz="4400" dirty="0">
                <a:latin typeface="Gill Sans Nova Light" panose="020B0302020104020203" pitchFamily="34" charset="0"/>
              </a:rPr>
              <a:t>Ort</a:t>
            </a:r>
            <a:endParaRPr lang="de-CH" sz="4400" dirty="0">
              <a:solidFill>
                <a:srgbClr val="0070C0"/>
              </a:solidFill>
              <a:effectLst>
                <a:outerShdw blurRad="38100" dist="38100" dir="2700000" algn="tl">
                  <a:srgbClr val="000000">
                    <a:alpha val="43137"/>
                  </a:srgbClr>
                </a:outerShdw>
              </a:effectLst>
              <a:latin typeface="Gill Sans Nova Light" panose="020B0302020104020203" pitchFamily="34" charset="0"/>
            </a:endParaRPr>
          </a:p>
        </p:txBody>
      </p:sp>
      <p:pic>
        <p:nvPicPr>
          <p:cNvPr id="7174" name="Picture 6">
            <a:extLst>
              <a:ext uri="{FF2B5EF4-FFF2-40B4-BE49-F238E27FC236}">
                <a16:creationId xmlns:a16="http://schemas.microsoft.com/office/drawing/2014/main" id="{90C6736E-BE85-4DBD-B06D-5EBCB7869A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79" r="14957" b="3"/>
          <a:stretch/>
        </p:blipFill>
        <p:spPr bwMode="auto">
          <a:xfrm>
            <a:off x="9592610" y="3516106"/>
            <a:ext cx="1840655" cy="178085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060FE0A2-08F3-4AC5-BDCA-170B95CB03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66" r="18298" b="-1"/>
          <a:stretch/>
        </p:blipFill>
        <p:spPr bwMode="auto">
          <a:xfrm>
            <a:off x="1455377" y="1536965"/>
            <a:ext cx="1648474" cy="196617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E52C145B-826F-4300-A676-924155F650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71" r="2182" b="1"/>
          <a:stretch/>
        </p:blipFill>
        <p:spPr bwMode="auto">
          <a:xfrm>
            <a:off x="9697620" y="378368"/>
            <a:ext cx="1630636" cy="23171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indergarten Markt">
            <a:extLst>
              <a:ext uri="{FF2B5EF4-FFF2-40B4-BE49-F238E27FC236}">
                <a16:creationId xmlns:a16="http://schemas.microsoft.com/office/drawing/2014/main" id="{0ADA46FC-E380-4EF9-9805-1A46C112B07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488" b="5"/>
          <a:stretch/>
        </p:blipFill>
        <p:spPr bwMode="auto">
          <a:xfrm>
            <a:off x="840495" y="4304013"/>
            <a:ext cx="2993167" cy="18229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DD59BFAF-0A67-44B1-A668-8152E8624E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2408" y="4047418"/>
            <a:ext cx="2162795" cy="1622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irchen, Kapellen &amp; Pfarreiräumlichkeiten Wolhusen - Pastoralraum Region  Werthenstein">
            <a:extLst>
              <a:ext uri="{FF2B5EF4-FFF2-40B4-BE49-F238E27FC236}">
                <a16:creationId xmlns:a16="http://schemas.microsoft.com/office/drawing/2014/main" id="{6A176565-E65C-19E2-4670-0919D55521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9870" y="653170"/>
            <a:ext cx="1555736" cy="18668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ldspielgruppe im Birrhölzli-Wald | Gemeinde Wolhusen">
            <a:extLst>
              <a:ext uri="{FF2B5EF4-FFF2-40B4-BE49-F238E27FC236}">
                <a16:creationId xmlns:a16="http://schemas.microsoft.com/office/drawing/2014/main" id="{AB5B3FD0-2280-A68B-0D7F-F4CA830EA1D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676795" y="736565"/>
            <a:ext cx="2276585" cy="128057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29EAB616-6232-881F-60E8-A72C8CDA85C4}"/>
              </a:ext>
            </a:extLst>
          </p:cNvPr>
          <p:cNvSpPr txBox="1"/>
          <p:nvPr/>
        </p:nvSpPr>
        <p:spPr>
          <a:xfrm>
            <a:off x="9442998" y="5406345"/>
            <a:ext cx="2001794" cy="769441"/>
          </a:xfrm>
          <a:prstGeom prst="rect">
            <a:avLst/>
          </a:prstGeom>
          <a:noFill/>
        </p:spPr>
        <p:txBody>
          <a:bodyPr wrap="square" rtlCol="0">
            <a:spAutoFit/>
          </a:bodyPr>
          <a:lstStyle/>
          <a:p>
            <a:pPr algn="ctr"/>
            <a:r>
              <a:rPr lang="de-DE" sz="2200" dirty="0">
                <a:latin typeface="Gill Sans MT Light" panose="020B0302020104020203" pitchFamily="34" charset="0"/>
              </a:rPr>
              <a:t>Kindergarten </a:t>
            </a:r>
          </a:p>
          <a:p>
            <a:pPr algn="ctr"/>
            <a:r>
              <a:rPr lang="de-DE" sz="2200" dirty="0" err="1">
                <a:latin typeface="Gill Sans MT Light" panose="020B0302020104020203" pitchFamily="34" charset="0"/>
              </a:rPr>
              <a:t>Rainheim</a:t>
            </a:r>
            <a:r>
              <a:rPr lang="de-DE" sz="2200" dirty="0">
                <a:latin typeface="Gill Sans MT Light" panose="020B0302020104020203" pitchFamily="34" charset="0"/>
              </a:rPr>
              <a:t> 1 + </a:t>
            </a:r>
            <a:r>
              <a:rPr lang="de-DE" sz="2200" dirty="0">
                <a:solidFill>
                  <a:srgbClr val="002060"/>
                </a:solidFill>
                <a:latin typeface="Gill Sans MT Light" panose="020B0302020104020203" pitchFamily="34" charset="0"/>
              </a:rPr>
              <a:t>2</a:t>
            </a:r>
            <a:endParaRPr lang="de-CH" sz="2200" dirty="0">
              <a:solidFill>
                <a:srgbClr val="002060"/>
              </a:solidFill>
              <a:latin typeface="Gill Sans MT Light" panose="020B0302020104020203" pitchFamily="34" charset="0"/>
            </a:endParaRPr>
          </a:p>
        </p:txBody>
      </p:sp>
      <p:sp>
        <p:nvSpPr>
          <p:cNvPr id="9" name="Textfeld 8">
            <a:extLst>
              <a:ext uri="{FF2B5EF4-FFF2-40B4-BE49-F238E27FC236}">
                <a16:creationId xmlns:a16="http://schemas.microsoft.com/office/drawing/2014/main" id="{AF527E62-D6EA-6396-4490-21A705AC0703}"/>
              </a:ext>
            </a:extLst>
          </p:cNvPr>
          <p:cNvSpPr txBox="1"/>
          <p:nvPr/>
        </p:nvSpPr>
        <p:spPr>
          <a:xfrm>
            <a:off x="1092714" y="6175786"/>
            <a:ext cx="2917256" cy="430887"/>
          </a:xfrm>
          <a:prstGeom prst="rect">
            <a:avLst/>
          </a:prstGeom>
          <a:noFill/>
        </p:spPr>
        <p:txBody>
          <a:bodyPr wrap="square" rtlCol="0">
            <a:spAutoFit/>
          </a:bodyPr>
          <a:lstStyle/>
          <a:p>
            <a:r>
              <a:rPr lang="de-DE" sz="2200" dirty="0">
                <a:latin typeface="Gill Sans MT Light" panose="020B0302020104020203" pitchFamily="34" charset="0"/>
              </a:rPr>
              <a:t>Kindergarten Markt</a:t>
            </a:r>
            <a:endParaRPr lang="de-CH" sz="2200" dirty="0">
              <a:latin typeface="Gill Sans MT Light" panose="020B0302020104020203" pitchFamily="34" charset="0"/>
            </a:endParaRPr>
          </a:p>
        </p:txBody>
      </p:sp>
      <p:sp>
        <p:nvSpPr>
          <p:cNvPr id="10" name="Textfeld 9">
            <a:extLst>
              <a:ext uri="{FF2B5EF4-FFF2-40B4-BE49-F238E27FC236}">
                <a16:creationId xmlns:a16="http://schemas.microsoft.com/office/drawing/2014/main" id="{A8349C6E-3E50-8661-CEED-1620F3872395}"/>
              </a:ext>
            </a:extLst>
          </p:cNvPr>
          <p:cNvSpPr txBox="1"/>
          <p:nvPr/>
        </p:nvSpPr>
        <p:spPr>
          <a:xfrm>
            <a:off x="4152408" y="5669514"/>
            <a:ext cx="1829327" cy="769441"/>
          </a:xfrm>
          <a:prstGeom prst="rect">
            <a:avLst/>
          </a:prstGeom>
          <a:noFill/>
        </p:spPr>
        <p:txBody>
          <a:bodyPr wrap="square" rtlCol="0">
            <a:spAutoFit/>
          </a:bodyPr>
          <a:lstStyle/>
          <a:p>
            <a:pPr algn="ctr"/>
            <a:r>
              <a:rPr lang="de-DE" sz="2200" dirty="0">
                <a:latin typeface="Gill Sans MT Light" panose="020B0302020104020203" pitchFamily="34" charset="0"/>
              </a:rPr>
              <a:t>Basisstufe </a:t>
            </a:r>
            <a:r>
              <a:rPr lang="de-DE" sz="2200" dirty="0" err="1">
                <a:latin typeface="Gill Sans MT Light" panose="020B0302020104020203" pitchFamily="34" charset="0"/>
              </a:rPr>
              <a:t>Steinhuserberg</a:t>
            </a:r>
            <a:endParaRPr lang="de-CH" sz="2200" dirty="0">
              <a:latin typeface="Gill Sans MT Light" panose="020B0302020104020203" pitchFamily="34" charset="0"/>
            </a:endParaRPr>
          </a:p>
        </p:txBody>
      </p:sp>
      <p:sp>
        <p:nvSpPr>
          <p:cNvPr id="11" name="Textfeld 10">
            <a:extLst>
              <a:ext uri="{FF2B5EF4-FFF2-40B4-BE49-F238E27FC236}">
                <a16:creationId xmlns:a16="http://schemas.microsoft.com/office/drawing/2014/main" id="{6C73869E-EFB4-D56B-A71B-486AD27A53E8}"/>
              </a:ext>
            </a:extLst>
          </p:cNvPr>
          <p:cNvSpPr txBox="1"/>
          <p:nvPr/>
        </p:nvSpPr>
        <p:spPr>
          <a:xfrm>
            <a:off x="9442998" y="2691974"/>
            <a:ext cx="2158049" cy="769441"/>
          </a:xfrm>
          <a:prstGeom prst="rect">
            <a:avLst/>
          </a:prstGeom>
          <a:noFill/>
        </p:spPr>
        <p:txBody>
          <a:bodyPr wrap="square" rtlCol="0">
            <a:spAutoFit/>
          </a:bodyPr>
          <a:lstStyle/>
          <a:p>
            <a:pPr algn="ctr"/>
            <a:r>
              <a:rPr lang="de-DE" sz="2200" dirty="0">
                <a:latin typeface="Gill Sans MT Light" panose="020B0302020104020203" pitchFamily="34" charset="0"/>
              </a:rPr>
              <a:t>Kindergarten Josefshaus</a:t>
            </a:r>
            <a:endParaRPr lang="de-CH" sz="2200" dirty="0">
              <a:latin typeface="Gill Sans MT Light" panose="020B0302020104020203" pitchFamily="34" charset="0"/>
            </a:endParaRPr>
          </a:p>
        </p:txBody>
      </p:sp>
      <p:sp>
        <p:nvSpPr>
          <p:cNvPr id="12" name="Textfeld 11">
            <a:extLst>
              <a:ext uri="{FF2B5EF4-FFF2-40B4-BE49-F238E27FC236}">
                <a16:creationId xmlns:a16="http://schemas.microsoft.com/office/drawing/2014/main" id="{8F3D4656-05DF-D389-C615-838FEB70E178}"/>
              </a:ext>
            </a:extLst>
          </p:cNvPr>
          <p:cNvSpPr txBox="1"/>
          <p:nvPr/>
        </p:nvSpPr>
        <p:spPr>
          <a:xfrm>
            <a:off x="6598699" y="2101574"/>
            <a:ext cx="2432779" cy="769441"/>
          </a:xfrm>
          <a:prstGeom prst="rect">
            <a:avLst/>
          </a:prstGeom>
          <a:noFill/>
        </p:spPr>
        <p:txBody>
          <a:bodyPr wrap="square" rtlCol="0">
            <a:spAutoFit/>
          </a:bodyPr>
          <a:lstStyle/>
          <a:p>
            <a:pPr algn="ctr"/>
            <a:r>
              <a:rPr lang="de-DE" sz="2200" dirty="0">
                <a:latin typeface="Gill Sans MT Light" panose="020B0302020104020203" pitchFamily="34" charset="0"/>
              </a:rPr>
              <a:t>Wald-Spielgruppe </a:t>
            </a:r>
            <a:r>
              <a:rPr lang="de-DE" sz="2200" dirty="0" err="1">
                <a:latin typeface="Gill Sans MT Light" panose="020B0302020104020203" pitchFamily="34" charset="0"/>
              </a:rPr>
              <a:t>Birrhölzli</a:t>
            </a:r>
            <a:endParaRPr lang="de-CH" sz="2200" dirty="0">
              <a:latin typeface="Gill Sans MT Light" panose="020B0302020104020203" pitchFamily="34" charset="0"/>
            </a:endParaRPr>
          </a:p>
        </p:txBody>
      </p:sp>
      <p:sp>
        <p:nvSpPr>
          <p:cNvPr id="13" name="Textfeld 12">
            <a:extLst>
              <a:ext uri="{FF2B5EF4-FFF2-40B4-BE49-F238E27FC236}">
                <a16:creationId xmlns:a16="http://schemas.microsoft.com/office/drawing/2014/main" id="{B602940D-436A-E0D4-B5EF-53EB90916C00}"/>
              </a:ext>
            </a:extLst>
          </p:cNvPr>
          <p:cNvSpPr txBox="1"/>
          <p:nvPr/>
        </p:nvSpPr>
        <p:spPr>
          <a:xfrm>
            <a:off x="1106433" y="3514969"/>
            <a:ext cx="2461290" cy="430887"/>
          </a:xfrm>
          <a:prstGeom prst="rect">
            <a:avLst/>
          </a:prstGeom>
          <a:noFill/>
        </p:spPr>
        <p:txBody>
          <a:bodyPr wrap="square" rtlCol="0">
            <a:spAutoFit/>
          </a:bodyPr>
          <a:lstStyle/>
          <a:p>
            <a:r>
              <a:rPr lang="de-DE" sz="2200" dirty="0">
                <a:latin typeface="Gill Sans MT Light" panose="020B0302020104020203" pitchFamily="34" charset="0"/>
              </a:rPr>
              <a:t>Kindergarten </a:t>
            </a:r>
            <a:r>
              <a:rPr lang="de-DE" sz="2200" dirty="0" err="1">
                <a:latin typeface="Gill Sans MT Light" panose="020B0302020104020203" pitchFamily="34" charset="0"/>
              </a:rPr>
              <a:t>Weid</a:t>
            </a:r>
            <a:endParaRPr lang="de-CH" sz="2200" dirty="0">
              <a:latin typeface="Gill Sans MT Light" panose="020B0302020104020203" pitchFamily="34" charset="0"/>
            </a:endParaRPr>
          </a:p>
        </p:txBody>
      </p:sp>
      <p:sp>
        <p:nvSpPr>
          <p:cNvPr id="14" name="Textfeld 13">
            <a:extLst>
              <a:ext uri="{FF2B5EF4-FFF2-40B4-BE49-F238E27FC236}">
                <a16:creationId xmlns:a16="http://schemas.microsoft.com/office/drawing/2014/main" id="{B87318C2-3136-B1C2-6FFA-466009FBD188}"/>
              </a:ext>
            </a:extLst>
          </p:cNvPr>
          <p:cNvSpPr txBox="1"/>
          <p:nvPr/>
        </p:nvSpPr>
        <p:spPr>
          <a:xfrm>
            <a:off x="6420472" y="4727417"/>
            <a:ext cx="2917256" cy="769441"/>
          </a:xfrm>
          <a:prstGeom prst="rect">
            <a:avLst/>
          </a:prstGeom>
          <a:noFill/>
        </p:spPr>
        <p:txBody>
          <a:bodyPr wrap="square" rtlCol="0">
            <a:spAutoFit/>
          </a:bodyPr>
          <a:lstStyle/>
          <a:p>
            <a:pPr algn="ctr"/>
            <a:r>
              <a:rPr lang="de-DE" sz="2200" dirty="0">
                <a:latin typeface="Gill Sans MT Light" panose="020B0302020104020203" pitchFamily="34" charset="0"/>
              </a:rPr>
              <a:t>Bauernhof-Spielgruppe </a:t>
            </a:r>
            <a:r>
              <a:rPr lang="de-DE" sz="2200" dirty="0" err="1">
                <a:latin typeface="Gill Sans MT Light" panose="020B0302020104020203" pitchFamily="34" charset="0"/>
              </a:rPr>
              <a:t>Oberwermelingen</a:t>
            </a:r>
            <a:endParaRPr lang="de-CH" sz="2200" dirty="0">
              <a:latin typeface="Gill Sans MT Light" panose="020B0302020104020203" pitchFamily="34" charset="0"/>
            </a:endParaRPr>
          </a:p>
        </p:txBody>
      </p:sp>
      <p:sp>
        <p:nvSpPr>
          <p:cNvPr id="16" name="Textfeld 15">
            <a:extLst>
              <a:ext uri="{FF2B5EF4-FFF2-40B4-BE49-F238E27FC236}">
                <a16:creationId xmlns:a16="http://schemas.microsoft.com/office/drawing/2014/main" id="{B17EF470-7615-C335-98CA-653A413B7998}"/>
              </a:ext>
            </a:extLst>
          </p:cNvPr>
          <p:cNvSpPr txBox="1"/>
          <p:nvPr/>
        </p:nvSpPr>
        <p:spPr>
          <a:xfrm>
            <a:off x="3833662" y="2659559"/>
            <a:ext cx="2299483" cy="769441"/>
          </a:xfrm>
          <a:prstGeom prst="rect">
            <a:avLst/>
          </a:prstGeom>
          <a:noFill/>
        </p:spPr>
        <p:txBody>
          <a:bodyPr wrap="square" rtlCol="0">
            <a:spAutoFit/>
          </a:bodyPr>
          <a:lstStyle/>
          <a:p>
            <a:pPr algn="ctr"/>
            <a:r>
              <a:rPr lang="de-DE" sz="2200" dirty="0">
                <a:latin typeface="Gill Sans MT Light" panose="020B0302020104020203" pitchFamily="34" charset="0"/>
              </a:rPr>
              <a:t>Raum-Spielgruppe</a:t>
            </a:r>
          </a:p>
          <a:p>
            <a:pPr algn="ctr"/>
            <a:r>
              <a:rPr lang="de-DE" sz="2200" dirty="0">
                <a:latin typeface="Gill Sans MT Light" panose="020B0302020104020203" pitchFamily="34" charset="0"/>
              </a:rPr>
              <a:t>Andreasheim</a:t>
            </a:r>
            <a:endParaRPr lang="de-CH" sz="2200" dirty="0">
              <a:latin typeface="Gill Sans MT Light" panose="020B0302020104020203" pitchFamily="34" charset="0"/>
            </a:endParaRPr>
          </a:p>
        </p:txBody>
      </p:sp>
      <p:pic>
        <p:nvPicPr>
          <p:cNvPr id="4" name="Grafik 3" descr="Ein Bild, das draußen, Wolke, Himmel, Baum enthält.&#10;&#10;Automatisch generierte Beschreibung">
            <a:extLst>
              <a:ext uri="{FF2B5EF4-FFF2-40B4-BE49-F238E27FC236}">
                <a16:creationId xmlns:a16="http://schemas.microsoft.com/office/drawing/2014/main" id="{9534B044-052B-749A-2DC8-CC85F7C1A6E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6812739" y="3044279"/>
            <a:ext cx="2132722" cy="1599542"/>
          </a:xfrm>
          <a:prstGeom prst="rect">
            <a:avLst/>
          </a:prstGeom>
        </p:spPr>
      </p:pic>
    </p:spTree>
    <p:extLst>
      <p:ext uri="{BB962C8B-B14F-4D97-AF65-F5344CB8AC3E}">
        <p14:creationId xmlns:p14="http://schemas.microsoft.com/office/powerpoint/2010/main" val="3532153757"/>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D82FF8CB49864C869C24F09583B6F7" ma:contentTypeVersion="20" ma:contentTypeDescription="Ein neues Dokument erstellen." ma:contentTypeScope="" ma:versionID="6073794936993e060d8db714f547be12">
  <xsd:schema xmlns:xsd="http://www.w3.org/2001/XMLSchema" xmlns:xs="http://www.w3.org/2001/XMLSchema" xmlns:p="http://schemas.microsoft.com/office/2006/metadata/properties" xmlns:ns2="3f8fd729-0115-464b-8638-63da1f5c024e" xmlns:ns3="433580f2-306f-4ed5-8690-77c53251c10b" targetNamespace="http://schemas.microsoft.com/office/2006/metadata/properties" ma:root="true" ma:fieldsID="dca04271360b9bae5c22023ec65e510d" ns2:_="" ns3:_="">
    <xsd:import namespace="3f8fd729-0115-464b-8638-63da1f5c024e"/>
    <xsd:import namespace="433580f2-306f-4ed5-8690-77c53251c10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Top"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8fd729-0115-464b-8638-63da1f5c0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aa9fc2c8-aa9f-4fce-8da6-53d1f5b586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Top" ma:index="26" nillable="true" ma:displayName="Top" ma:format="Thumbnail" ma:internalName="Top">
      <xsd:simpleType>
        <xsd:restriction base="dms:Unknow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3580f2-306f-4ed5-8690-77c53251c10b"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8c767549-fc63-4e54-ab85-bd1e25ea162b}" ma:internalName="TaxCatchAll" ma:showField="CatchAllData" ma:web="433580f2-306f-4ed5-8690-77c53251c1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3580f2-306f-4ed5-8690-77c53251c10b" xsi:nil="true"/>
    <lcf76f155ced4ddcb4097134ff3c332f xmlns="3f8fd729-0115-464b-8638-63da1f5c024e">
      <Terms xmlns="http://schemas.microsoft.com/office/infopath/2007/PartnerControls"/>
    </lcf76f155ced4ddcb4097134ff3c332f>
    <Top xmlns="3f8fd729-0115-464b-8638-63da1f5c024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7DFCBE-C869-4A5C-AE87-905B1EE035A6}"/>
</file>

<file path=customXml/itemProps2.xml><?xml version="1.0" encoding="utf-8"?>
<ds:datastoreItem xmlns:ds="http://schemas.openxmlformats.org/officeDocument/2006/customXml" ds:itemID="{22BC2C10-8565-476A-BEB1-3D21C8B92556}">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f8fd729-0115-464b-8638-63da1f5c024e"/>
    <ds:schemaRef ds:uri="http://purl.org/dc/terms/"/>
    <ds:schemaRef ds:uri="http://purl.org/dc/dcmitype/"/>
    <ds:schemaRef ds:uri="http://www.w3.org/XML/1998/namespace"/>
    <ds:schemaRef ds:uri="433580f2-306f-4ed5-8690-77c53251c10b"/>
    <ds:schemaRef ds:uri="http://schemas.microsoft.com/office/2006/metadata/properties"/>
  </ds:schemaRefs>
</ds:datastoreItem>
</file>

<file path=customXml/itemProps3.xml><?xml version="1.0" encoding="utf-8"?>
<ds:datastoreItem xmlns:ds="http://schemas.openxmlformats.org/officeDocument/2006/customXml" ds:itemID="{F3F41B09-F537-4366-9FC9-9C556F404D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1700</Words>
  <Application>Microsoft Office PowerPoint</Application>
  <PresentationFormat>Breitbild</PresentationFormat>
  <Paragraphs>242</Paragraphs>
  <Slides>18</Slides>
  <Notes>18</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18</vt:i4>
      </vt:variant>
    </vt:vector>
  </HeadingPairs>
  <TitlesOfParts>
    <vt:vector size="29" baseType="lpstr">
      <vt:lpstr>Arial</vt:lpstr>
      <vt:lpstr>Calibri</vt:lpstr>
      <vt:lpstr>Gill Sans MT</vt:lpstr>
      <vt:lpstr>Gill Sans MT Light</vt:lpstr>
      <vt:lpstr>Gill Sans Nova Light</vt:lpstr>
      <vt:lpstr>SegoeUI</vt:lpstr>
      <vt:lpstr>Symbol</vt:lpstr>
      <vt:lpstr>Trebuchet MS</vt:lpstr>
      <vt:lpstr>Tw Cen MT</vt:lpstr>
      <vt:lpstr>Wingdings 3</vt:lpstr>
      <vt:lpstr>Facette</vt:lpstr>
      <vt:lpstr>PowerPoint-Präsentation</vt:lpstr>
      <vt:lpstr>Inhalt</vt:lpstr>
      <vt:lpstr>Schullaufbahn</vt:lpstr>
      <vt:lpstr>Spielgruppe</vt:lpstr>
      <vt:lpstr>Spielgruppe</vt:lpstr>
      <vt:lpstr>Kindergarten</vt:lpstr>
      <vt:lpstr>Kindergarten</vt:lpstr>
      <vt:lpstr>Kindergarten</vt:lpstr>
      <vt:lpstr>Ort</vt:lpstr>
      <vt:lpstr>Basisstufe Steinhuserberg</vt:lpstr>
      <vt:lpstr>Einteilungs-Kriterien Kindergarten </vt:lpstr>
      <vt:lpstr>Präsenzzeit</vt:lpstr>
      <vt:lpstr>Körperliche Voraussetzungen</vt:lpstr>
      <vt:lpstr>Soziale/Emotionale Voraussetzungen</vt:lpstr>
      <vt:lpstr>Intellektuelle Voraussetzungen</vt:lpstr>
      <vt:lpstr>Entscheidungshilfe</vt:lpstr>
      <vt:lpstr>Organisatorisches</vt:lpstr>
      <vt:lpstr>Herzlichen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Regula Burri</dc:creator>
  <cp:lastModifiedBy>Stefanie Kaiser</cp:lastModifiedBy>
  <cp:revision>19</cp:revision>
  <cp:lastPrinted>2025-02-11T16:41:28Z</cp:lastPrinted>
  <dcterms:created xsi:type="dcterms:W3CDTF">2022-01-04T12:08:42Z</dcterms:created>
  <dcterms:modified xsi:type="dcterms:W3CDTF">2026-01-13T06:55:29Z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0x01010074D82FF8CB49864C869C24F09583B6F7</vt:lpwstr>
  </property>
  <property fmtid="{D5CDD505-2E9C-101B-9397-08002B2CF9AE}" pid="3" name="MediaServiceImageTags">
    <vt:lpwstr/>
  </property>
</Properties>
</file>